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7" r:id="rId1"/>
  </p:sldMasterIdLst>
  <p:notesMasterIdLst>
    <p:notesMasterId r:id="rId31"/>
  </p:notesMasterIdLst>
  <p:handoutMasterIdLst>
    <p:handoutMasterId r:id="rId32"/>
  </p:handoutMasterIdLst>
  <p:sldIdLst>
    <p:sldId id="500" r:id="rId2"/>
    <p:sldId id="516" r:id="rId3"/>
    <p:sldId id="517" r:id="rId4"/>
    <p:sldId id="518" r:id="rId5"/>
    <p:sldId id="505" r:id="rId6"/>
    <p:sldId id="504" r:id="rId7"/>
    <p:sldId id="511" r:id="rId8"/>
    <p:sldId id="519" r:id="rId9"/>
    <p:sldId id="520" r:id="rId10"/>
    <p:sldId id="521" r:id="rId11"/>
    <p:sldId id="522" r:id="rId12"/>
    <p:sldId id="523" r:id="rId13"/>
    <p:sldId id="524" r:id="rId14"/>
    <p:sldId id="535" r:id="rId15"/>
    <p:sldId id="526" r:id="rId16"/>
    <p:sldId id="527" r:id="rId17"/>
    <p:sldId id="528" r:id="rId18"/>
    <p:sldId id="529" r:id="rId19"/>
    <p:sldId id="530" r:id="rId20"/>
    <p:sldId id="531" r:id="rId21"/>
    <p:sldId id="532" r:id="rId22"/>
    <p:sldId id="533" r:id="rId23"/>
    <p:sldId id="534" r:id="rId24"/>
    <p:sldId id="541" r:id="rId25"/>
    <p:sldId id="536" r:id="rId26"/>
    <p:sldId id="537" r:id="rId27"/>
    <p:sldId id="538" r:id="rId28"/>
    <p:sldId id="539" r:id="rId29"/>
    <p:sldId id="540" r:id="rId30"/>
  </p:sldIdLst>
  <p:sldSz cx="9144000" cy="5143500" type="screen16x9"/>
  <p:notesSz cx="6950075" cy="9236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Untitled Section" id="{0C43E420-C3C1-7C40-8A81-748EED29BF60}">
          <p14:sldIdLst>
            <p14:sldId id="500"/>
            <p14:sldId id="516"/>
            <p14:sldId id="517"/>
            <p14:sldId id="518"/>
            <p14:sldId id="505"/>
            <p14:sldId id="504"/>
            <p14:sldId id="511"/>
            <p14:sldId id="519"/>
            <p14:sldId id="520"/>
            <p14:sldId id="521"/>
            <p14:sldId id="522"/>
            <p14:sldId id="523"/>
            <p14:sldId id="524"/>
            <p14:sldId id="535"/>
            <p14:sldId id="526"/>
            <p14:sldId id="527"/>
            <p14:sldId id="528"/>
            <p14:sldId id="529"/>
            <p14:sldId id="530"/>
            <p14:sldId id="531"/>
            <p14:sldId id="532"/>
            <p14:sldId id="533"/>
            <p14:sldId id="534"/>
            <p14:sldId id="541"/>
            <p14:sldId id="536"/>
            <p14:sldId id="537"/>
            <p14:sldId id="538"/>
            <p14:sldId id="539"/>
            <p14:sldId id="540"/>
          </p14:sldIdLst>
        </p14:section>
      </p14:sectionLst>
    </p:ext>
    <p:ext uri="{EFAFB233-063F-42B5-8137-9DF3F51BA10A}">
      <p15:sldGuideLst xmlns:p15="http://schemas.microsoft.com/office/powerpoint/2012/main">
        <p15:guide id="2" orient="horz" pos="3156" userDrawn="1">
          <p15:clr>
            <a:srgbClr val="A4A3A4"/>
          </p15:clr>
        </p15:guide>
        <p15:guide id="3" orient="horz">
          <p15:clr>
            <a:srgbClr val="A4A3A4"/>
          </p15:clr>
        </p15:guide>
        <p15:guide id="4" orient="horz" pos="852" userDrawn="1">
          <p15:clr>
            <a:srgbClr val="A4A3A4"/>
          </p15:clr>
        </p15:guide>
        <p15:guide id="5" orient="horz" pos="1956" userDrawn="1">
          <p15:clr>
            <a:srgbClr val="A4A3A4"/>
          </p15:clr>
        </p15:guide>
        <p15:guide id="6" orient="horz" pos="2964" userDrawn="1">
          <p15:clr>
            <a:srgbClr val="A4A3A4"/>
          </p15:clr>
        </p15:guide>
        <p15:guide id="8" pos="2880" userDrawn="1">
          <p15:clr>
            <a:srgbClr val="A4A3A4"/>
          </p15:clr>
        </p15:guide>
        <p15:guide id="9" pos="96" userDrawn="1">
          <p15:clr>
            <a:srgbClr val="A4A3A4"/>
          </p15:clr>
        </p15:guide>
        <p15:guide id="10" pos="5664" userDrawn="1">
          <p15:clr>
            <a:srgbClr val="A4A3A4"/>
          </p15:clr>
        </p15:guide>
        <p15:guide id="11" orient="horz" pos="2916">
          <p15:clr>
            <a:srgbClr val="A4A3A4"/>
          </p15:clr>
        </p15:guide>
        <p15:guide id="12" pos="2832">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id Lipscomb" initials="" lastIdx="2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E3B65A"/>
    <a:srgbClr val="33295B"/>
    <a:srgbClr val="E1E1E1"/>
    <a:srgbClr val="C0C0C0"/>
    <a:srgbClr val="F26923"/>
    <a:srgbClr val="244079"/>
    <a:srgbClr val="2440FF"/>
    <a:srgbClr val="F26933"/>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090" autoAdjust="0"/>
    <p:restoredTop sz="86370" autoAdjust="0"/>
  </p:normalViewPr>
  <p:slideViewPr>
    <p:cSldViewPr showGuides="1">
      <p:cViewPr>
        <p:scale>
          <a:sx n="100" d="100"/>
          <a:sy n="100" d="100"/>
        </p:scale>
        <p:origin x="-1038" y="234"/>
      </p:cViewPr>
      <p:guideLst>
        <p:guide orient="horz" pos="3156"/>
        <p:guide orient="horz"/>
        <p:guide orient="horz" pos="852"/>
        <p:guide orient="horz" pos="1956"/>
        <p:guide orient="horz" pos="2964"/>
        <p:guide pos="2880"/>
        <p:guide pos="96"/>
        <p:guide pos="5664"/>
        <p:guide orient="horz" pos="2916"/>
        <p:guide pos="283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howGuides="1">
      <p:cViewPr varScale="1">
        <p:scale>
          <a:sx n="80" d="100"/>
          <a:sy n="80" d="100"/>
        </p:scale>
        <p:origin x="-3204" y="-78"/>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p:cNvSpPr txBox="1"/>
          <p:nvPr/>
        </p:nvSpPr>
        <p:spPr>
          <a:xfrm>
            <a:off x="0" y="8990013"/>
            <a:ext cx="6950075" cy="246062"/>
          </a:xfrm>
          <a:prstGeom prst="rect">
            <a:avLst/>
          </a:prstGeom>
          <a:noFill/>
        </p:spPr>
        <p:txBody>
          <a:bodyPr>
            <a:spAutoFit/>
          </a:bodyPr>
          <a:lstStyle/>
          <a:p>
            <a:pPr algn="r">
              <a:defRPr/>
            </a:pPr>
            <a:r>
              <a:rPr lang="en-US" sz="1000" dirty="0"/>
              <a:t>Courtesy Associates                            </a:t>
            </a:r>
            <a:fld id="{6FEDE4F5-9F12-45FD-9D55-E05BE9AE0E22}" type="datetime4">
              <a:rPr lang="en-US" sz="1000"/>
              <a:pPr algn="r">
                <a:defRPr/>
              </a:pPr>
              <a:t>April 3, 2019</a:t>
            </a:fld>
            <a:r>
              <a:rPr lang="en-US" sz="1000" dirty="0"/>
              <a:t>                                          PBI 2012 Annual Seminar Loop.</a:t>
            </a:r>
            <a:fld id="{AF992AD5-FD95-4C4A-B53E-5B362D0D8778}" type="slidenum">
              <a:rPr lang="en-US" sz="1000" smtClean="0"/>
              <a:pPr algn="r">
                <a:defRPr/>
              </a:pPr>
              <a:t>‹#›</a:t>
            </a:fld>
            <a:endParaRPr lang="en-US" sz="1000" dirty="0"/>
          </a:p>
        </p:txBody>
      </p:sp>
    </p:spTree>
    <p:extLst>
      <p:ext uri="{BB962C8B-B14F-4D97-AF65-F5344CB8AC3E}">
        <p14:creationId xmlns:p14="http://schemas.microsoft.com/office/powerpoint/2010/main" val="2089675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4"/>
          <p:cNvSpPr>
            <a:spLocks noGrp="1" noRot="1" noChangeAspect="1" noChangeArrowheads="1" noTextEdit="1"/>
          </p:cNvSpPr>
          <p:nvPr>
            <p:ph type="sldImg" idx="2"/>
          </p:nvPr>
        </p:nvSpPr>
        <p:spPr bwMode="auto">
          <a:xfrm>
            <a:off x="396875" y="692150"/>
            <a:ext cx="6156325" cy="346392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95325" y="4387850"/>
            <a:ext cx="5559425" cy="4156075"/>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Box 8"/>
          <p:cNvSpPr txBox="1"/>
          <p:nvPr/>
        </p:nvSpPr>
        <p:spPr>
          <a:xfrm>
            <a:off x="0" y="8990013"/>
            <a:ext cx="6950075" cy="246062"/>
          </a:xfrm>
          <a:prstGeom prst="rect">
            <a:avLst/>
          </a:prstGeom>
          <a:noFill/>
        </p:spPr>
        <p:txBody>
          <a:bodyPr>
            <a:spAutoFit/>
          </a:bodyPr>
          <a:lstStyle/>
          <a:p>
            <a:pPr algn="r">
              <a:defRPr/>
            </a:pPr>
            <a:r>
              <a:rPr lang="en-US" sz="1000" dirty="0"/>
              <a:t>Courtesy Associates                            </a:t>
            </a:r>
            <a:fld id="{6FEDE4F5-9F12-45FD-9D55-E05BE9AE0E22}" type="datetime4">
              <a:rPr lang="en-US" sz="1000" smtClean="0"/>
              <a:pPr algn="r">
                <a:defRPr/>
              </a:pPr>
              <a:t>April 3, 2019</a:t>
            </a:fld>
            <a:r>
              <a:rPr lang="en-US" sz="1000" dirty="0"/>
              <a:t>                                          PBI 2012 Annual Seminar Loop.</a:t>
            </a:r>
            <a:fld id="{AF992AD5-FD95-4C4A-B53E-5B362D0D8778}" type="slidenum">
              <a:rPr lang="en-US" sz="1000" smtClean="0"/>
              <a:pPr algn="r">
                <a:defRPr/>
              </a:pPr>
              <a:t>‹#›</a:t>
            </a:fld>
            <a:endParaRPr lang="en-US" sz="1000" dirty="0"/>
          </a:p>
        </p:txBody>
      </p:sp>
    </p:spTree>
    <p:extLst>
      <p:ext uri="{BB962C8B-B14F-4D97-AF65-F5344CB8AC3E}">
        <p14:creationId xmlns:p14="http://schemas.microsoft.com/office/powerpoint/2010/main" val="39158973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685800" y="1373717"/>
            <a:ext cx="7772400" cy="1022350"/>
          </a:xfrm>
          <a:prstGeom prst="rect">
            <a:avLst/>
          </a:prstGeom>
        </p:spPr>
        <p:txBody>
          <a:bodyPr anchor="t"/>
          <a:lstStyle>
            <a:lvl1pPr algn="ctr">
              <a:defRPr sz="2600" b="1" i="0" cap="none" baseline="0">
                <a:solidFill>
                  <a:srgbClr val="E3B65A"/>
                </a:solidFi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85800" y="2190750"/>
            <a:ext cx="7772400" cy="1125537"/>
          </a:xfrm>
          <a:prstGeom prst="rect">
            <a:avLst/>
          </a:prstGeom>
        </p:spPr>
        <p:txBody>
          <a:bodyPr anchor="t" anchorCtr="0"/>
          <a:lstStyle>
            <a:lvl1pPr marL="342900" indent="-342900">
              <a:buClr>
                <a:srgbClr val="33295B"/>
              </a:buClr>
              <a:buFont typeface="Arial"/>
              <a:buChar char="•"/>
              <a:defRPr sz="2000" baseline="0">
                <a:solidFill>
                  <a:srgbClr val="5F5F5F"/>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80593373"/>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373717"/>
            <a:ext cx="7772400" cy="1022350"/>
          </a:xfrm>
          <a:prstGeom prst="rect">
            <a:avLst/>
          </a:prstGeom>
        </p:spPr>
        <p:txBody>
          <a:bodyPr anchor="t"/>
          <a:lstStyle>
            <a:lvl1pPr algn="ctr">
              <a:defRPr sz="2600" b="1" cap="none" baseline="0">
                <a:solidFill>
                  <a:srgbClr val="E3B65A"/>
                </a:solidFi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85800" y="2190750"/>
            <a:ext cx="7772400" cy="1125537"/>
          </a:xfrm>
          <a:prstGeom prst="rect">
            <a:avLst/>
          </a:prstGeom>
        </p:spPr>
        <p:txBody>
          <a:bodyPr anchor="t" anchorCtr="0"/>
          <a:lstStyle>
            <a:lvl1pPr marL="0" indent="0">
              <a:buNone/>
              <a:defRPr sz="2000" baseline="0">
                <a:solidFill>
                  <a:srgbClr val="5F5F5F"/>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DD998736-921C-9B4B-83E5-580CF484F5D2}" type="slidenum">
              <a:rPr lang="en-US" smtClean="0"/>
              <a:t>‹#›</a:t>
            </a:fld>
            <a:endParaRPr lang="en-US" dirty="0"/>
          </a:p>
        </p:txBody>
      </p:sp>
    </p:spTree>
    <p:extLst>
      <p:ext uri="{BB962C8B-B14F-4D97-AF65-F5344CB8AC3E}">
        <p14:creationId xmlns:p14="http://schemas.microsoft.com/office/powerpoint/2010/main" val="3754463282"/>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85800" y="1373717"/>
            <a:ext cx="7772400" cy="1022350"/>
          </a:xfrm>
          <a:prstGeom prst="rect">
            <a:avLst/>
          </a:prstGeom>
        </p:spPr>
        <p:txBody>
          <a:bodyPr anchor="t"/>
          <a:lstStyle>
            <a:lvl1pPr algn="ctr">
              <a:defRPr sz="2600" b="1" cap="none" baseline="0">
                <a:solidFill>
                  <a:srgbClr val="E3B65A"/>
                </a:solidFill>
                <a:latin typeface="Arial" panose="020B0604020202020204" pitchFamily="34" charset="0"/>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924566956"/>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340679"/>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838200" y="1352550"/>
            <a:ext cx="7315200" cy="3276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947123746"/>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58788" y="1352550"/>
            <a:ext cx="8267700" cy="3276600"/>
          </a:xfrm>
          <a:prstGeom prst="rect">
            <a:avLst/>
          </a:prstGeom>
        </p:spPr>
        <p:txBody>
          <a:bodyPr vert="horz"/>
          <a:lstStyle/>
          <a:p>
            <a:endParaRPr lang="en-US" dirty="0"/>
          </a:p>
        </p:txBody>
      </p:sp>
    </p:spTree>
    <p:extLst>
      <p:ext uri="{BB962C8B-B14F-4D97-AF65-F5344CB8AC3E}">
        <p14:creationId xmlns:p14="http://schemas.microsoft.com/office/powerpoint/2010/main" val="1902683425"/>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578972"/>
      </p:ext>
    </p:extLst>
  </p:cSld>
  <p:clrMap bg1="lt1" tx1="dk1" bg2="lt2" tx2="dk2" accent1="accent1" accent2="accent2" accent3="accent3" accent4="accent4" accent5="accent5" accent6="accent6" hlink="hlink" folHlink="folHlink"/>
  <p:sldLayoutIdLst>
    <p:sldLayoutId id="2147484228" r:id="rId1"/>
    <p:sldLayoutId id="2147484230" r:id="rId2"/>
    <p:sldLayoutId id="2147484233" r:id="rId3"/>
    <p:sldLayoutId id="2147484234" r:id="rId4"/>
    <p:sldLayoutId id="2147484236" r:id="rId5"/>
    <p:sldLayoutId id="2147484239" r:id="rId6"/>
  </p:sldLayoutIdLst>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774510"/>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352550"/>
            <a:ext cx="8686800" cy="492443"/>
          </a:xfrm>
          <a:prstGeom prst="rect">
            <a:avLst/>
          </a:prstGeom>
          <a:noFill/>
        </p:spPr>
        <p:txBody>
          <a:bodyPr wrap="square" rtlCol="0">
            <a:spAutoFit/>
          </a:bodyPr>
          <a:lstStyle/>
          <a:p>
            <a:pPr algn="ctr"/>
            <a:r>
              <a:rPr lang="en-US" sz="2600" b="1" dirty="0" smtClean="0">
                <a:solidFill>
                  <a:srgbClr val="E3B65A"/>
                </a:solidFill>
                <a:latin typeface="+mj-lt"/>
                <a:ea typeface="Gotham Book" charset="0"/>
                <a:cs typeface="Gotham Book" charset="0"/>
              </a:rPr>
              <a:t>Pro Bono Partner</a:t>
            </a:r>
            <a:endParaRPr lang="en-US" sz="2000" b="1" dirty="0">
              <a:solidFill>
                <a:srgbClr val="33295B"/>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3040" y="2194560"/>
            <a:ext cx="2286000" cy="80224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4960" y="2011680"/>
            <a:ext cx="2560320" cy="11833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4498" y="3657600"/>
            <a:ext cx="3935003" cy="457200"/>
          </a:xfrm>
          <a:prstGeom prst="rect">
            <a:avLst/>
          </a:prstGeom>
        </p:spPr>
      </p:pic>
    </p:spTree>
    <p:extLst>
      <p:ext uri="{BB962C8B-B14F-4D97-AF65-F5344CB8AC3E}">
        <p14:creationId xmlns:p14="http://schemas.microsoft.com/office/powerpoint/2010/main" val="94800439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352550"/>
            <a:ext cx="8686800" cy="492443"/>
          </a:xfrm>
          <a:prstGeom prst="rect">
            <a:avLst/>
          </a:prstGeom>
          <a:noFill/>
        </p:spPr>
        <p:txBody>
          <a:bodyPr wrap="square" rtlCol="0">
            <a:spAutoFit/>
          </a:bodyPr>
          <a:lstStyle/>
          <a:p>
            <a:pPr algn="ctr"/>
            <a:r>
              <a:rPr lang="en-US" sz="2600" b="1" dirty="0" smtClean="0">
                <a:solidFill>
                  <a:srgbClr val="E3B65A"/>
                </a:solidFill>
                <a:latin typeface="+mj-lt"/>
                <a:ea typeface="Gotham Book" charset="0"/>
                <a:cs typeface="Gotham Book" charset="0"/>
              </a:rPr>
              <a:t>Pro Bono Advocate</a:t>
            </a:r>
            <a:endParaRPr lang="en-US" sz="2000" b="1" dirty="0">
              <a:solidFill>
                <a:srgbClr val="33295B"/>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6020" y="2299775"/>
            <a:ext cx="2560320" cy="33454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380" y="3089100"/>
            <a:ext cx="3657600" cy="22487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1863" y="2230402"/>
            <a:ext cx="1645920" cy="47329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6023" y="3089102"/>
            <a:ext cx="3657600" cy="36027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8980" y="3652009"/>
            <a:ext cx="914400" cy="9144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423" y="3847081"/>
            <a:ext cx="1828800" cy="524256"/>
          </a:xfrm>
          <a:prstGeom prst="rect">
            <a:avLst/>
          </a:prstGeom>
        </p:spPr>
      </p:pic>
    </p:spTree>
    <p:extLst>
      <p:ext uri="{BB962C8B-B14F-4D97-AF65-F5344CB8AC3E}">
        <p14:creationId xmlns:p14="http://schemas.microsoft.com/office/powerpoint/2010/main" val="224753649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352550"/>
            <a:ext cx="8686800" cy="492443"/>
          </a:xfrm>
          <a:prstGeom prst="rect">
            <a:avLst/>
          </a:prstGeom>
          <a:noFill/>
        </p:spPr>
        <p:txBody>
          <a:bodyPr wrap="square" rtlCol="0">
            <a:spAutoFit/>
          </a:bodyPr>
          <a:lstStyle/>
          <a:p>
            <a:pPr algn="ctr"/>
            <a:r>
              <a:rPr lang="en-US" sz="2600" b="1" dirty="0" smtClean="0">
                <a:solidFill>
                  <a:srgbClr val="E3B65A"/>
                </a:solidFill>
                <a:latin typeface="+mj-lt"/>
                <a:ea typeface="Gotham Book" charset="0"/>
                <a:cs typeface="Gotham Book" charset="0"/>
              </a:rPr>
              <a:t>Pro Bono Supporter</a:t>
            </a:r>
            <a:endParaRPr lang="en-US" sz="2000" b="1" dirty="0">
              <a:solidFill>
                <a:srgbClr val="33295B"/>
              </a:solidFill>
              <a:latin typeface="Arial" panose="020B0604020202020204" pitchFamily="34" charset="0"/>
              <a:cs typeface="Arial" panose="020B0604020202020204" pitchFamily="34" charset="0"/>
            </a:endParaRPr>
          </a:p>
        </p:txBody>
      </p:sp>
      <p:sp>
        <p:nvSpPr>
          <p:cNvPr id="7" name="TextBox 6"/>
          <p:cNvSpPr txBox="1"/>
          <p:nvPr/>
        </p:nvSpPr>
        <p:spPr>
          <a:xfrm>
            <a:off x="457200" y="2286000"/>
            <a:ext cx="8229600" cy="1661993"/>
          </a:xfrm>
          <a:prstGeom prst="rect">
            <a:avLst/>
          </a:prstGeom>
          <a:noFill/>
        </p:spPr>
        <p:txBody>
          <a:bodyPr wrap="square" rtlCol="0">
            <a:spAutoFit/>
          </a:bodyPr>
          <a:lstStyle/>
          <a:p>
            <a:pPr algn="ctr">
              <a:spcBef>
                <a:spcPts val="600"/>
              </a:spcBef>
              <a:spcAft>
                <a:spcPts val="600"/>
              </a:spcAft>
            </a:pPr>
            <a:r>
              <a:rPr lang="en-US" b="1" dirty="0" err="1" smtClean="0">
                <a:solidFill>
                  <a:srgbClr val="33295B"/>
                </a:solidFill>
                <a:latin typeface="Arial" panose="020B0604020202020204" pitchFamily="34" charset="0"/>
                <a:cs typeface="Arial" panose="020B0604020202020204" pitchFamily="34" charset="0"/>
              </a:rPr>
              <a:t>Constangy</a:t>
            </a:r>
            <a:r>
              <a:rPr lang="en-US" b="1" dirty="0">
                <a:solidFill>
                  <a:srgbClr val="33295B"/>
                </a:solidFill>
                <a:latin typeface="Arial" panose="020B0604020202020204" pitchFamily="34" charset="0"/>
                <a:cs typeface="Arial" panose="020B0604020202020204" pitchFamily="34" charset="0"/>
              </a:rPr>
              <a:t>, Brooks, Smith &amp; </a:t>
            </a:r>
            <a:r>
              <a:rPr lang="en-US" b="1" dirty="0" err="1" smtClean="0">
                <a:solidFill>
                  <a:srgbClr val="33295B"/>
                </a:solidFill>
                <a:latin typeface="Arial" panose="020B0604020202020204" pitchFamily="34" charset="0"/>
                <a:cs typeface="Arial" panose="020B0604020202020204" pitchFamily="34" charset="0"/>
              </a:rPr>
              <a:t>Prophete</a:t>
            </a:r>
            <a:endParaRPr lang="en-US" b="1" dirty="0" smtClean="0">
              <a:solidFill>
                <a:srgbClr val="33295B"/>
              </a:solidFill>
              <a:latin typeface="Arial" panose="020B0604020202020204" pitchFamily="34" charset="0"/>
              <a:cs typeface="Arial" panose="020B0604020202020204" pitchFamily="34" charset="0"/>
            </a:endParaRPr>
          </a:p>
          <a:p>
            <a:pPr algn="ctr">
              <a:spcBef>
                <a:spcPts val="600"/>
              </a:spcBef>
              <a:spcAft>
                <a:spcPts val="600"/>
              </a:spcAft>
            </a:pPr>
            <a:r>
              <a:rPr lang="en-US" b="1" dirty="0">
                <a:solidFill>
                  <a:srgbClr val="33295B"/>
                </a:solidFill>
                <a:latin typeface="Arial" panose="020B0604020202020204" pitchFamily="34" charset="0"/>
                <a:cs typeface="Arial" panose="020B0604020202020204" pitchFamily="34" charset="0"/>
              </a:rPr>
              <a:t>Crowell &amp; Moring</a:t>
            </a:r>
            <a:endParaRPr lang="en-US" b="1" dirty="0" smtClean="0">
              <a:solidFill>
                <a:srgbClr val="33295B"/>
              </a:solidFill>
              <a:latin typeface="Arial" panose="020B0604020202020204" pitchFamily="34" charset="0"/>
              <a:cs typeface="Arial" panose="020B0604020202020204" pitchFamily="34" charset="0"/>
            </a:endParaRPr>
          </a:p>
          <a:p>
            <a:pPr algn="ctr">
              <a:spcBef>
                <a:spcPts val="600"/>
              </a:spcBef>
              <a:spcAft>
                <a:spcPts val="600"/>
              </a:spcAft>
            </a:pPr>
            <a:r>
              <a:rPr lang="en-US" b="1" dirty="0" smtClean="0">
                <a:solidFill>
                  <a:srgbClr val="33295B"/>
                </a:solidFill>
                <a:latin typeface="Arial" panose="020B0604020202020204" pitchFamily="34" charset="0"/>
                <a:cs typeface="Arial" panose="020B0604020202020204" pitchFamily="34" charset="0"/>
              </a:rPr>
              <a:t>Kutak Rock</a:t>
            </a:r>
          </a:p>
          <a:p>
            <a:pPr algn="ctr">
              <a:spcBef>
                <a:spcPts val="600"/>
              </a:spcBef>
              <a:spcAft>
                <a:spcPts val="600"/>
              </a:spcAft>
            </a:pPr>
            <a:r>
              <a:rPr lang="en-US" b="1" dirty="0" smtClean="0">
                <a:solidFill>
                  <a:srgbClr val="33295B"/>
                </a:solidFill>
                <a:latin typeface="Arial" panose="020B0604020202020204" pitchFamily="34" charset="0"/>
                <a:cs typeface="Arial" panose="020B0604020202020204" pitchFamily="34" charset="0"/>
              </a:rPr>
              <a:t>Phillips </a:t>
            </a:r>
            <a:r>
              <a:rPr lang="en-US" b="1" dirty="0" err="1">
                <a:solidFill>
                  <a:srgbClr val="33295B"/>
                </a:solidFill>
                <a:latin typeface="Arial" panose="020B0604020202020204" pitchFamily="34" charset="0"/>
                <a:cs typeface="Arial" panose="020B0604020202020204" pitchFamily="34" charset="0"/>
              </a:rPr>
              <a:t>Nizer</a:t>
            </a:r>
            <a:endParaRPr lang="en-US" b="1" dirty="0">
              <a:solidFill>
                <a:srgbClr val="3329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843675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4640" y="1352550"/>
            <a:ext cx="3474720" cy="1094767"/>
          </a:xfrm>
          <a:prstGeom prst="rect">
            <a:avLst/>
          </a:prstGeom>
        </p:spPr>
      </p:pic>
      <p:sp>
        <p:nvSpPr>
          <p:cNvPr id="3" name="TextBox 2"/>
          <p:cNvSpPr txBox="1"/>
          <p:nvPr/>
        </p:nvSpPr>
        <p:spPr>
          <a:xfrm>
            <a:off x="457200" y="2724150"/>
            <a:ext cx="3931920" cy="1359346"/>
          </a:xfrm>
          <a:prstGeom prst="rect">
            <a:avLst/>
          </a:prstGeom>
          <a:noFill/>
        </p:spPr>
        <p:txBody>
          <a:bodyPr wrap="square" lIns="0" tIns="0" rIns="0" bIns="0" rtlCol="0">
            <a:spAutoFit/>
          </a:bodyPr>
          <a:lstStyle/>
          <a:p>
            <a:r>
              <a:rPr lang="en-US" sz="1400" b="1" dirty="0" smtClean="0">
                <a:solidFill>
                  <a:srgbClr val="5F5F5F"/>
                </a:solidFill>
              </a:rPr>
              <a:t>“Freddie </a:t>
            </a:r>
            <a:r>
              <a:rPr lang="en-US" sz="1400" b="1" dirty="0">
                <a:solidFill>
                  <a:srgbClr val="5F5F5F"/>
                </a:solidFill>
              </a:rPr>
              <a:t>Mac has made a point to take on our most difficult cases—they are both complex and time-intensive, and include litigation before an immigration judge</a:t>
            </a:r>
            <a:r>
              <a:rPr lang="en-US" sz="1400" b="1" dirty="0" smtClean="0">
                <a:solidFill>
                  <a:srgbClr val="5F5F5F"/>
                </a:solidFill>
              </a:rPr>
              <a:t>.”</a:t>
            </a:r>
          </a:p>
          <a:p>
            <a:pPr>
              <a:spcBef>
                <a:spcPts val="1000"/>
              </a:spcBef>
            </a:pPr>
            <a:r>
              <a:rPr lang="en-US" sz="1200" dirty="0" smtClean="0">
                <a:solidFill>
                  <a:srgbClr val="5F5F5F"/>
                </a:solidFill>
              </a:rPr>
              <a:t>Kathryn </a:t>
            </a:r>
            <a:r>
              <a:rPr lang="en-US" sz="1200" dirty="0">
                <a:solidFill>
                  <a:srgbClr val="5F5F5F"/>
                </a:solidFill>
              </a:rPr>
              <a:t>M. </a:t>
            </a:r>
            <a:r>
              <a:rPr lang="en-US" sz="1200" dirty="0" smtClean="0">
                <a:solidFill>
                  <a:srgbClr val="5F5F5F"/>
                </a:solidFill>
              </a:rPr>
              <a:t>Doan</a:t>
            </a:r>
          </a:p>
          <a:p>
            <a:r>
              <a:rPr lang="en-US" sz="1100" i="1" dirty="0" smtClean="0">
                <a:solidFill>
                  <a:srgbClr val="5F5F5F"/>
                </a:solidFill>
              </a:rPr>
              <a:t>CAIR </a:t>
            </a:r>
            <a:r>
              <a:rPr lang="en-US" sz="1100" i="1" dirty="0">
                <a:solidFill>
                  <a:srgbClr val="5F5F5F"/>
                </a:solidFill>
              </a:rPr>
              <a:t>Coalition Executive </a:t>
            </a:r>
            <a:r>
              <a:rPr lang="en-US" sz="1100" i="1" dirty="0" smtClean="0">
                <a:solidFill>
                  <a:srgbClr val="5F5F5F"/>
                </a:solidFill>
              </a:rPr>
              <a:t>Director</a:t>
            </a:r>
            <a:endParaRPr lang="en-US" sz="1100" i="1" dirty="0">
              <a:solidFill>
                <a:srgbClr val="5F5F5F"/>
              </a:solidFill>
            </a:endParaRPr>
          </a:p>
        </p:txBody>
      </p:sp>
      <p:sp>
        <p:nvSpPr>
          <p:cNvPr id="4" name="TextBox 3"/>
          <p:cNvSpPr txBox="1"/>
          <p:nvPr/>
        </p:nvSpPr>
        <p:spPr>
          <a:xfrm>
            <a:off x="4800600" y="2724150"/>
            <a:ext cx="3931920" cy="1359346"/>
          </a:xfrm>
          <a:prstGeom prst="rect">
            <a:avLst/>
          </a:prstGeom>
          <a:noFill/>
        </p:spPr>
        <p:txBody>
          <a:bodyPr wrap="square" lIns="0" tIns="0" rIns="0" bIns="0" rtlCol="0">
            <a:spAutoFit/>
          </a:bodyPr>
          <a:lstStyle/>
          <a:p>
            <a:r>
              <a:rPr lang="en-US" sz="1400" b="1" dirty="0" smtClean="0">
                <a:solidFill>
                  <a:srgbClr val="5F5F5F"/>
                </a:solidFill>
              </a:rPr>
              <a:t>“My </a:t>
            </a:r>
            <a:r>
              <a:rPr lang="en-US" sz="1400" b="1" dirty="0">
                <a:solidFill>
                  <a:srgbClr val="5F5F5F"/>
                </a:solidFill>
              </a:rPr>
              <a:t>experience representing </a:t>
            </a:r>
            <a:r>
              <a:rPr lang="en-US" sz="1400" b="1" dirty="0" smtClean="0">
                <a:solidFill>
                  <a:srgbClr val="5F5F5F"/>
                </a:solidFill>
              </a:rPr>
              <a:t>‘George’ </a:t>
            </a:r>
            <a:r>
              <a:rPr lang="en-US" sz="1400" b="1" dirty="0">
                <a:solidFill>
                  <a:srgbClr val="5F5F5F"/>
                </a:solidFill>
              </a:rPr>
              <a:t>in his asylum case was so rewarding that, since then, I’ve taken on four other matters through Freddie Mac’s partnership with CAIR</a:t>
            </a:r>
            <a:r>
              <a:rPr lang="en-US" sz="1400" b="1" dirty="0" smtClean="0">
                <a:solidFill>
                  <a:srgbClr val="5F5F5F"/>
                </a:solidFill>
              </a:rPr>
              <a:t>.”</a:t>
            </a:r>
            <a:endParaRPr lang="en-US" sz="1400" b="1" dirty="0">
              <a:solidFill>
                <a:srgbClr val="5F5F5F"/>
              </a:solidFill>
            </a:endParaRPr>
          </a:p>
          <a:p>
            <a:pPr>
              <a:spcBef>
                <a:spcPts val="1000"/>
              </a:spcBef>
            </a:pPr>
            <a:r>
              <a:rPr lang="en-US" sz="1200" dirty="0" smtClean="0">
                <a:solidFill>
                  <a:srgbClr val="5F5F5F"/>
                </a:solidFill>
              </a:rPr>
              <a:t>Bob Lawrence</a:t>
            </a:r>
            <a:endParaRPr lang="en-US" sz="1200" dirty="0">
              <a:solidFill>
                <a:srgbClr val="5F5F5F"/>
              </a:solidFill>
            </a:endParaRPr>
          </a:p>
          <a:p>
            <a:r>
              <a:rPr lang="en-US" sz="1100" i="1" dirty="0" smtClean="0">
                <a:solidFill>
                  <a:srgbClr val="5F5F5F"/>
                </a:solidFill>
              </a:rPr>
              <a:t>Freddie </a:t>
            </a:r>
            <a:r>
              <a:rPr lang="en-US" sz="1100" i="1" dirty="0">
                <a:solidFill>
                  <a:srgbClr val="5F5F5F"/>
                </a:solidFill>
              </a:rPr>
              <a:t>Mac Associate General </a:t>
            </a:r>
            <a:r>
              <a:rPr lang="en-US" sz="1100" i="1" dirty="0" smtClean="0">
                <a:solidFill>
                  <a:srgbClr val="5F5F5F"/>
                </a:solidFill>
              </a:rPr>
              <a:t>Counsel</a:t>
            </a:r>
            <a:endParaRPr lang="en-US" sz="1100" i="1" dirty="0">
              <a:solidFill>
                <a:srgbClr val="5F5F5F"/>
              </a:solidFill>
            </a:endParaRPr>
          </a:p>
        </p:txBody>
      </p:sp>
    </p:spTree>
    <p:extLst>
      <p:ext uri="{BB962C8B-B14F-4D97-AF65-F5344CB8AC3E}">
        <p14:creationId xmlns:p14="http://schemas.microsoft.com/office/powerpoint/2010/main" val="3884897818"/>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352550"/>
            <a:ext cx="8686800" cy="369332"/>
          </a:xfrm>
          <a:prstGeom prst="rect">
            <a:avLst/>
          </a:prstGeom>
          <a:noFill/>
        </p:spPr>
        <p:txBody>
          <a:bodyPr wrap="square" rtlCol="0">
            <a:spAutoFit/>
          </a:bodyPr>
          <a:lstStyle/>
          <a:p>
            <a:pPr algn="ctr">
              <a:spcBef>
                <a:spcPts val="0"/>
              </a:spcBef>
              <a:spcAft>
                <a:spcPts val="800"/>
              </a:spcAft>
            </a:pPr>
            <a:r>
              <a:rPr lang="en-US" b="1" dirty="0">
                <a:solidFill>
                  <a:srgbClr val="E3B65A"/>
                </a:solidFill>
                <a:latin typeface="+mj-lt"/>
                <a:ea typeface="Gotham Book" charset="0"/>
                <a:cs typeface="Gotham Book" charset="0"/>
              </a:rPr>
              <a:t>Freddie Mac Legal </a:t>
            </a:r>
            <a:r>
              <a:rPr lang="en-US" b="1" dirty="0" smtClean="0">
                <a:solidFill>
                  <a:srgbClr val="E3B65A"/>
                </a:solidFill>
                <a:latin typeface="+mj-lt"/>
                <a:ea typeface="Gotham Book" charset="0"/>
                <a:cs typeface="Gotham Book" charset="0"/>
              </a:rPr>
              <a:t>Division’s </a:t>
            </a:r>
            <a:r>
              <a:rPr lang="en-US" b="1" dirty="0">
                <a:solidFill>
                  <a:srgbClr val="E3B65A"/>
                </a:solidFill>
                <a:latin typeface="+mj-lt"/>
                <a:ea typeface="Gotham Book" charset="0"/>
                <a:cs typeface="Gotham Book" charset="0"/>
              </a:rPr>
              <a:t>Immigration </a:t>
            </a:r>
            <a:r>
              <a:rPr lang="en-US" b="1" dirty="0" smtClean="0">
                <a:solidFill>
                  <a:srgbClr val="E3B65A"/>
                </a:solidFill>
                <a:latin typeface="+mj-lt"/>
                <a:ea typeface="Gotham Book" charset="0"/>
                <a:cs typeface="Gotham Book" charset="0"/>
              </a:rPr>
              <a:t>Case Highlights </a:t>
            </a:r>
            <a:r>
              <a:rPr lang="en-US" b="1" dirty="0">
                <a:solidFill>
                  <a:srgbClr val="E3B65A"/>
                </a:solidFill>
                <a:latin typeface="+mj-lt"/>
                <a:ea typeface="Gotham Book" charset="0"/>
                <a:cs typeface="Gotham Book" charset="0"/>
              </a:rPr>
              <a:t>s</a:t>
            </a:r>
            <a:r>
              <a:rPr lang="en-US" b="1" dirty="0" smtClean="0">
                <a:solidFill>
                  <a:srgbClr val="E3B65A"/>
                </a:solidFill>
                <a:latin typeface="+mj-lt"/>
                <a:ea typeface="Gotham Book" charset="0"/>
                <a:cs typeface="Gotham Book" charset="0"/>
              </a:rPr>
              <a:t>ince </a:t>
            </a:r>
            <a:r>
              <a:rPr lang="en-US" b="1" dirty="0">
                <a:solidFill>
                  <a:srgbClr val="E3B65A"/>
                </a:solidFill>
                <a:latin typeface="+mj-lt"/>
                <a:ea typeface="Gotham Book" charset="0"/>
                <a:cs typeface="Gotham Book" charset="0"/>
              </a:rPr>
              <a:t>July </a:t>
            </a:r>
            <a:r>
              <a:rPr lang="en-US" b="1" dirty="0" smtClean="0">
                <a:solidFill>
                  <a:srgbClr val="E3B65A"/>
                </a:solidFill>
                <a:latin typeface="+mj-lt"/>
                <a:ea typeface="Gotham Book" charset="0"/>
                <a:cs typeface="Gotham Book" charset="0"/>
              </a:rPr>
              <a:t>2016</a:t>
            </a:r>
            <a:endParaRPr lang="en-US" b="1" dirty="0">
              <a:solidFill>
                <a:srgbClr val="E3B65A"/>
              </a:solidFill>
              <a:latin typeface="+mj-lt"/>
              <a:ea typeface="Gotham Book" charset="0"/>
              <a:cs typeface="Gotham Book" charset="0"/>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6394" t="-5000" r="-2635"/>
          <a:stretch/>
        </p:blipFill>
        <p:spPr>
          <a:xfrm>
            <a:off x="457200" y="1988820"/>
            <a:ext cx="2209800" cy="1040130"/>
          </a:xfrm>
          <a:prstGeom prst="rect">
            <a:avLst/>
          </a:prstGeom>
          <a:ln cap="flat">
            <a:solidFill>
              <a:srgbClr val="5F5F5F"/>
            </a:solidFill>
          </a:ln>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5807" t="-15362" r="194" b="-16522"/>
          <a:stretch/>
        </p:blipFill>
        <p:spPr>
          <a:xfrm>
            <a:off x="3200400" y="3710152"/>
            <a:ext cx="2743200" cy="693682"/>
          </a:xfrm>
          <a:prstGeom prst="rect">
            <a:avLst/>
          </a:prstGeom>
          <a:ln>
            <a:solidFill>
              <a:srgbClr val="5F5F5F"/>
            </a:solid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536" r="-2536"/>
          <a:stretch/>
        </p:blipFill>
        <p:spPr>
          <a:xfrm>
            <a:off x="457200" y="3257550"/>
            <a:ext cx="2209800" cy="1314450"/>
          </a:xfrm>
          <a:prstGeom prst="rect">
            <a:avLst/>
          </a:prstGeom>
          <a:ln>
            <a:solidFill>
              <a:srgbClr val="5F5F5F"/>
            </a:solidFill>
          </a:ln>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391" t="-913" r="3323" b="17104"/>
          <a:stretch/>
        </p:blipFill>
        <p:spPr>
          <a:xfrm>
            <a:off x="3200400" y="1920240"/>
            <a:ext cx="2743200" cy="1524000"/>
          </a:xfrm>
          <a:prstGeom prst="rect">
            <a:avLst/>
          </a:prstGeom>
          <a:ln>
            <a:solidFill>
              <a:srgbClr val="5F5F5F"/>
            </a:solidFill>
          </a:ln>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32000" t="5201" r="29000" b="22799"/>
          <a:stretch/>
        </p:blipFill>
        <p:spPr>
          <a:xfrm>
            <a:off x="6858000" y="1993392"/>
            <a:ext cx="1347216" cy="1554480"/>
          </a:xfrm>
          <a:prstGeom prst="rect">
            <a:avLst/>
          </a:prstGeom>
          <a:ln>
            <a:solidFill>
              <a:srgbClr val="5F5F5F"/>
            </a:solidFill>
          </a:ln>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4886" t="24529" r="2500" b="33000"/>
          <a:stretch/>
        </p:blipFill>
        <p:spPr>
          <a:xfrm>
            <a:off x="6297168" y="3736953"/>
            <a:ext cx="2468880" cy="640080"/>
          </a:xfrm>
          <a:prstGeom prst="rect">
            <a:avLst/>
          </a:prstGeom>
          <a:ln>
            <a:solidFill>
              <a:srgbClr val="5F5F5F"/>
            </a:solidFill>
          </a:ln>
        </p:spPr>
      </p:pic>
    </p:spTree>
    <p:extLst>
      <p:ext uri="{BB962C8B-B14F-4D97-AF65-F5344CB8AC3E}">
        <p14:creationId xmlns:p14="http://schemas.microsoft.com/office/powerpoint/2010/main" val="2430996392"/>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7000" r="-1"/>
          <a:stretch/>
        </p:blipFill>
        <p:spPr>
          <a:xfrm rot="480000">
            <a:off x="6008979" y="1913413"/>
            <a:ext cx="2719779" cy="1828800"/>
          </a:xfrm>
          <a:prstGeom prst="rect">
            <a:avLst/>
          </a:prstGeom>
          <a:ln w="3175">
            <a:solidFill>
              <a:schemeClr val="tx2">
                <a:lumMod val="20000"/>
                <a:lumOff val="80000"/>
              </a:schemeClr>
            </a:solidFill>
          </a:ln>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4343"/>
          <a:stretch/>
        </p:blipFill>
        <p:spPr>
          <a:xfrm rot="21106318">
            <a:off x="199725" y="1918945"/>
            <a:ext cx="2722422" cy="1828800"/>
          </a:xfrm>
          <a:prstGeom prst="rect">
            <a:avLst/>
          </a:prstGeom>
          <a:ln w="3175">
            <a:solidFill>
              <a:schemeClr val="tx2">
                <a:lumMod val="20000"/>
                <a:lumOff val="80000"/>
              </a:schemeClr>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2976" y="1428750"/>
            <a:ext cx="3048000" cy="1827535"/>
          </a:xfrm>
          <a:prstGeom prst="rect">
            <a:avLst/>
          </a:prstGeom>
          <a:ln w="3175">
            <a:solidFill>
              <a:schemeClr val="tx2">
                <a:lumMod val="20000"/>
                <a:lumOff val="80000"/>
              </a:schemeClr>
            </a:solidFill>
          </a:ln>
        </p:spPr>
      </p:pic>
      <p:sp>
        <p:nvSpPr>
          <p:cNvPr id="9" name="TextBox 8"/>
          <p:cNvSpPr txBox="1"/>
          <p:nvPr/>
        </p:nvSpPr>
        <p:spPr>
          <a:xfrm>
            <a:off x="3323976" y="3291840"/>
            <a:ext cx="2286000" cy="123111"/>
          </a:xfrm>
          <a:prstGeom prst="rect">
            <a:avLst/>
          </a:prstGeom>
          <a:noFill/>
        </p:spPr>
        <p:txBody>
          <a:bodyPr wrap="square" lIns="0" tIns="0" rIns="0" bIns="0" rtlCol="0">
            <a:spAutoFit/>
          </a:bodyPr>
          <a:lstStyle/>
          <a:p>
            <a:pPr algn="ctr">
              <a:spcBef>
                <a:spcPts val="0"/>
              </a:spcBef>
            </a:pPr>
            <a:r>
              <a:rPr lang="en-US" sz="800" dirty="0" smtClean="0">
                <a:solidFill>
                  <a:srgbClr val="5F5F5F"/>
                </a:solidFill>
              </a:rPr>
              <a:t>Freddie </a:t>
            </a:r>
            <a:r>
              <a:rPr lang="en-US" sz="800" dirty="0">
                <a:solidFill>
                  <a:srgbClr val="5F5F5F"/>
                </a:solidFill>
              </a:rPr>
              <a:t>Mac’s Pro Bono </a:t>
            </a:r>
            <a:r>
              <a:rPr lang="en-US" sz="800" dirty="0" smtClean="0">
                <a:solidFill>
                  <a:srgbClr val="5F5F5F"/>
                </a:solidFill>
              </a:rPr>
              <a:t>Website Subcommittee</a:t>
            </a:r>
          </a:p>
        </p:txBody>
      </p:sp>
      <p:sp>
        <p:nvSpPr>
          <p:cNvPr id="10" name="TextBox 9"/>
          <p:cNvSpPr txBox="1"/>
          <p:nvPr/>
        </p:nvSpPr>
        <p:spPr>
          <a:xfrm>
            <a:off x="352176" y="3790950"/>
            <a:ext cx="8229600" cy="951543"/>
          </a:xfrm>
          <a:prstGeom prst="rect">
            <a:avLst/>
          </a:prstGeom>
          <a:noFill/>
        </p:spPr>
        <p:txBody>
          <a:bodyPr wrap="square" lIns="0" tIns="0" rIns="0" bIns="0" rtlCol="0">
            <a:spAutoFit/>
          </a:bodyPr>
          <a:lstStyle/>
          <a:p>
            <a:pPr algn="ctr"/>
            <a:r>
              <a:rPr lang="en-US" sz="1200" b="1" dirty="0" smtClean="0">
                <a:solidFill>
                  <a:srgbClr val="5F5F5F"/>
                </a:solidFill>
              </a:rPr>
              <a:t>“The </a:t>
            </a:r>
            <a:r>
              <a:rPr lang="en-US" sz="1200" b="1" dirty="0">
                <a:solidFill>
                  <a:srgbClr val="5F5F5F"/>
                </a:solidFill>
              </a:rPr>
              <a:t>key to the Freddie Mac </a:t>
            </a:r>
            <a:r>
              <a:rPr lang="en-US" sz="1200" b="1" dirty="0" smtClean="0">
                <a:solidFill>
                  <a:srgbClr val="5F5F5F"/>
                </a:solidFill>
              </a:rPr>
              <a:t>Pro Bono Program </a:t>
            </a:r>
            <a:r>
              <a:rPr lang="en-US" sz="1200" b="1" dirty="0">
                <a:solidFill>
                  <a:srgbClr val="5F5F5F"/>
                </a:solidFill>
              </a:rPr>
              <a:t>is its flexibility</a:t>
            </a:r>
            <a:r>
              <a:rPr lang="en-US" sz="1200" b="1" dirty="0" smtClean="0">
                <a:solidFill>
                  <a:srgbClr val="5F5F5F"/>
                </a:solidFill>
              </a:rPr>
              <a:t>. </a:t>
            </a:r>
          </a:p>
          <a:p>
            <a:pPr algn="ctr"/>
            <a:r>
              <a:rPr lang="en-US" sz="1200" b="1" dirty="0" smtClean="0">
                <a:solidFill>
                  <a:srgbClr val="5F5F5F"/>
                </a:solidFill>
              </a:rPr>
              <a:t>Freddie Mac’s leadership doesn’t just allow me to devote time and energy to the cause that </a:t>
            </a:r>
          </a:p>
          <a:p>
            <a:pPr algn="ctr"/>
            <a:r>
              <a:rPr lang="en-US" sz="1200" b="1" dirty="0" smtClean="0">
                <a:solidFill>
                  <a:srgbClr val="5F5F5F"/>
                </a:solidFill>
              </a:rPr>
              <a:t>I </a:t>
            </a:r>
            <a:r>
              <a:rPr lang="en-US" sz="1200" b="1" dirty="0">
                <a:solidFill>
                  <a:srgbClr val="5F5F5F"/>
                </a:solidFill>
              </a:rPr>
              <a:t>believe </a:t>
            </a:r>
            <a:r>
              <a:rPr lang="en-US" sz="1200" b="1" dirty="0" smtClean="0">
                <a:solidFill>
                  <a:srgbClr val="5F5F5F"/>
                </a:solidFill>
              </a:rPr>
              <a:t>in</a:t>
            </a:r>
            <a:r>
              <a:rPr lang="en-US" sz="1200" b="1" dirty="0">
                <a:solidFill>
                  <a:srgbClr val="5F5F5F"/>
                </a:solidFill>
              </a:rPr>
              <a:t>, </a:t>
            </a:r>
            <a:r>
              <a:rPr lang="en-US" sz="1200" b="1" dirty="0" smtClean="0">
                <a:solidFill>
                  <a:srgbClr val="5F5F5F"/>
                </a:solidFill>
              </a:rPr>
              <a:t>they </a:t>
            </a:r>
            <a:r>
              <a:rPr lang="en-US" sz="1200" b="1" dirty="0">
                <a:solidFill>
                  <a:srgbClr val="5F5F5F"/>
                </a:solidFill>
              </a:rPr>
              <a:t>affirmatively encourage my involvement. I have the freedom to develop this </a:t>
            </a:r>
            <a:r>
              <a:rPr lang="en-US" sz="1200" b="1" dirty="0" smtClean="0">
                <a:solidFill>
                  <a:srgbClr val="5F5F5F"/>
                </a:solidFill>
              </a:rPr>
              <a:t>pro </a:t>
            </a:r>
          </a:p>
          <a:p>
            <a:pPr algn="ctr"/>
            <a:r>
              <a:rPr lang="en-US" sz="1200" b="1" dirty="0" smtClean="0">
                <a:solidFill>
                  <a:srgbClr val="5F5F5F"/>
                </a:solidFill>
              </a:rPr>
              <a:t>bono representation in </a:t>
            </a:r>
            <a:r>
              <a:rPr lang="en-US" sz="1200" b="1" dirty="0">
                <a:solidFill>
                  <a:srgbClr val="5F5F5F"/>
                </a:solidFill>
              </a:rPr>
              <a:t>a way that benefits the client and respects the passion I have for giving back</a:t>
            </a:r>
            <a:r>
              <a:rPr lang="en-US" sz="1200" b="1" dirty="0" smtClean="0">
                <a:solidFill>
                  <a:srgbClr val="5F5F5F"/>
                </a:solidFill>
              </a:rPr>
              <a:t>.”</a:t>
            </a:r>
          </a:p>
          <a:p>
            <a:pPr algn="ctr">
              <a:spcBef>
                <a:spcPts val="400"/>
              </a:spcBef>
            </a:pPr>
            <a:r>
              <a:rPr lang="en-US" sz="1050" dirty="0">
                <a:solidFill>
                  <a:srgbClr val="5F5F5F"/>
                </a:solidFill>
              </a:rPr>
              <a:t>—Colin </a:t>
            </a:r>
            <a:r>
              <a:rPr lang="en-US" sz="1050" dirty="0" err="1" smtClean="0">
                <a:solidFill>
                  <a:srgbClr val="5F5F5F"/>
                </a:solidFill>
              </a:rPr>
              <a:t>Uckert</a:t>
            </a:r>
            <a:r>
              <a:rPr lang="en-US" sz="1050" dirty="0" smtClean="0">
                <a:solidFill>
                  <a:srgbClr val="5F5F5F"/>
                </a:solidFill>
              </a:rPr>
              <a:t>, </a:t>
            </a:r>
            <a:r>
              <a:rPr lang="en-US" sz="1000" i="1" dirty="0" smtClean="0">
                <a:solidFill>
                  <a:srgbClr val="5F5F5F"/>
                </a:solidFill>
              </a:rPr>
              <a:t>Freddie </a:t>
            </a:r>
            <a:r>
              <a:rPr lang="en-US" sz="1000" i="1" dirty="0">
                <a:solidFill>
                  <a:srgbClr val="5F5F5F"/>
                </a:solidFill>
              </a:rPr>
              <a:t>Mac Managing Associate General </a:t>
            </a:r>
            <a:r>
              <a:rPr lang="en-US" sz="1000" i="1" dirty="0" smtClean="0">
                <a:solidFill>
                  <a:srgbClr val="5F5F5F"/>
                </a:solidFill>
              </a:rPr>
              <a:t>Counsel</a:t>
            </a:r>
            <a:endParaRPr lang="en-US" sz="1000" i="1" dirty="0">
              <a:solidFill>
                <a:srgbClr val="5F5F5F"/>
              </a:solidFill>
            </a:endParaRPr>
          </a:p>
        </p:txBody>
      </p:sp>
    </p:spTree>
    <p:extLst>
      <p:ext uri="{BB962C8B-B14F-4D97-AF65-F5344CB8AC3E}">
        <p14:creationId xmlns:p14="http://schemas.microsoft.com/office/powerpoint/2010/main" val="1456329479"/>
      </p:ext>
    </p:extLst>
  </p:cSld>
  <p:clrMapOvr>
    <a:masterClrMapping/>
  </p:clrMapOvr>
  <mc:AlternateContent xmlns:mc="http://schemas.openxmlformats.org/markup-compatibility/2006" xmlns:p14="http://schemas.microsoft.com/office/powerpoint/2010/main">
    <mc:Choice Requires="p14">
      <p:transition p14:dur="10" advClick="0" advTm="23000"/>
    </mc:Choice>
    <mc:Fallback xmlns="">
      <p:transition advClick="0" advTm="23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48200" y="1641688"/>
            <a:ext cx="4038600" cy="2713563"/>
          </a:xfrm>
          <a:prstGeom prst="rect">
            <a:avLst/>
          </a:prstGeom>
          <a:noFill/>
        </p:spPr>
        <p:txBody>
          <a:bodyPr wrap="square" lIns="0" tIns="0" rIns="0" bIns="0" rtlCol="0">
            <a:spAutoFit/>
          </a:bodyPr>
          <a:lstStyle/>
          <a:p>
            <a:r>
              <a:rPr lang="en-US" sz="1400" b="1" dirty="0" smtClean="0">
                <a:solidFill>
                  <a:srgbClr val="5F5F5F"/>
                </a:solidFill>
              </a:rPr>
              <a:t>“Through </a:t>
            </a:r>
            <a:r>
              <a:rPr lang="en-US" sz="1400" b="1" dirty="0">
                <a:solidFill>
                  <a:srgbClr val="5F5F5F"/>
                </a:solidFill>
              </a:rPr>
              <a:t>the dedication and tenacity of Freddie Mac’s Legal Division, every CASA program in Virginia will now have a very clear, concise and </a:t>
            </a:r>
            <a:r>
              <a:rPr lang="en-US" sz="1400" b="1" dirty="0" smtClean="0">
                <a:solidFill>
                  <a:srgbClr val="5F5F5F"/>
                </a:solidFill>
              </a:rPr>
              <a:t>up-to-date </a:t>
            </a:r>
            <a:r>
              <a:rPr lang="en-US" sz="1400" b="1" dirty="0">
                <a:solidFill>
                  <a:srgbClr val="5F5F5F"/>
                </a:solidFill>
              </a:rPr>
              <a:t>Records Retention Policy, with a schedule that has been vetted by the appropriate agencies at the State level. Their work has allowed me and my team to focus on the important stuff—the children in our cases—and will allow all of the CASA programs to be better</a:t>
            </a:r>
            <a:r>
              <a:rPr lang="en-US" sz="1400" b="1" dirty="0" smtClean="0">
                <a:solidFill>
                  <a:srgbClr val="5F5F5F"/>
                </a:solidFill>
              </a:rPr>
              <a:t>.”</a:t>
            </a:r>
            <a:endParaRPr lang="en-US" sz="1400" b="1" dirty="0">
              <a:solidFill>
                <a:srgbClr val="5F5F5F"/>
              </a:solidFill>
            </a:endParaRPr>
          </a:p>
          <a:p>
            <a:pPr>
              <a:spcBef>
                <a:spcPts val="1000"/>
              </a:spcBef>
            </a:pPr>
            <a:r>
              <a:rPr lang="en-US" sz="1200" dirty="0" smtClean="0">
                <a:solidFill>
                  <a:srgbClr val="5F5F5F"/>
                </a:solidFill>
              </a:rPr>
              <a:t>Darcy Cunningham</a:t>
            </a:r>
          </a:p>
          <a:p>
            <a:r>
              <a:rPr lang="en-US" sz="1100" i="1" dirty="0" smtClean="0">
                <a:solidFill>
                  <a:srgbClr val="5F5F5F"/>
                </a:solidFill>
              </a:rPr>
              <a:t>Fairfax CASA Executive Director</a:t>
            </a:r>
            <a:endParaRPr lang="en-US" sz="1100" i="1" dirty="0">
              <a:solidFill>
                <a:srgbClr val="5F5F5F"/>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352550"/>
            <a:ext cx="3203084" cy="3291840"/>
          </a:xfrm>
          <a:prstGeom prst="rect">
            <a:avLst/>
          </a:prstGeom>
        </p:spPr>
      </p:pic>
    </p:spTree>
    <p:extLst>
      <p:ext uri="{BB962C8B-B14F-4D97-AF65-F5344CB8AC3E}">
        <p14:creationId xmlns:p14="http://schemas.microsoft.com/office/powerpoint/2010/main" val="1666467689"/>
      </p:ext>
    </p:extLst>
  </p:cSld>
  <p:clrMapOvr>
    <a:masterClrMapping/>
  </p:clrMapOvr>
  <mc:AlternateContent xmlns:mc="http://schemas.openxmlformats.org/markup-compatibility/2006" xmlns:p14="http://schemas.microsoft.com/office/powerpoint/2010/main">
    <mc:Choice Requires="p14">
      <p:transition p14:dur="10" advClick="0" advTm="28000"/>
    </mc:Choice>
    <mc:Fallback xmlns="">
      <p:transition advClick="0" advTm="28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80" y="1792873"/>
            <a:ext cx="3383280" cy="223547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5644" y="1493288"/>
            <a:ext cx="2167511" cy="2834640"/>
          </a:xfrm>
          <a:prstGeom prst="rect">
            <a:avLst/>
          </a:prstGeom>
        </p:spPr>
      </p:pic>
      <p:sp>
        <p:nvSpPr>
          <p:cNvPr id="4" name="TextBox 3"/>
          <p:cNvSpPr txBox="1"/>
          <p:nvPr/>
        </p:nvSpPr>
        <p:spPr>
          <a:xfrm>
            <a:off x="1379220" y="4078873"/>
            <a:ext cx="2819400" cy="169277"/>
          </a:xfrm>
          <a:prstGeom prst="rect">
            <a:avLst/>
          </a:prstGeom>
          <a:noFill/>
        </p:spPr>
        <p:txBody>
          <a:bodyPr wrap="square" lIns="0" tIns="0" rIns="0" bIns="0" rtlCol="0">
            <a:spAutoFit/>
          </a:bodyPr>
          <a:lstStyle/>
          <a:p>
            <a:pPr algn="ctr">
              <a:spcBef>
                <a:spcPts val="0"/>
              </a:spcBef>
            </a:pPr>
            <a:r>
              <a:rPr lang="en-US" sz="1100" dirty="0" smtClean="0">
                <a:solidFill>
                  <a:srgbClr val="5F5F5F"/>
                </a:solidFill>
              </a:rPr>
              <a:t>Freddie Mac’s Tahirih </a:t>
            </a:r>
            <a:r>
              <a:rPr lang="en-US" sz="1100" dirty="0">
                <a:solidFill>
                  <a:srgbClr val="5F5F5F"/>
                </a:solidFill>
              </a:rPr>
              <a:t>Justice </a:t>
            </a:r>
            <a:r>
              <a:rPr lang="en-US" sz="1100" dirty="0" smtClean="0">
                <a:solidFill>
                  <a:srgbClr val="5F5F5F"/>
                </a:solidFill>
              </a:rPr>
              <a:t>Center Team</a:t>
            </a:r>
          </a:p>
        </p:txBody>
      </p:sp>
      <p:sp>
        <p:nvSpPr>
          <p:cNvPr id="5" name="TextBox 4"/>
          <p:cNvSpPr txBox="1"/>
          <p:nvPr/>
        </p:nvSpPr>
        <p:spPr>
          <a:xfrm>
            <a:off x="5219699" y="4356503"/>
            <a:ext cx="2819400" cy="338554"/>
          </a:xfrm>
          <a:prstGeom prst="rect">
            <a:avLst/>
          </a:prstGeom>
          <a:noFill/>
        </p:spPr>
        <p:txBody>
          <a:bodyPr wrap="square" lIns="0" tIns="0" rIns="0" bIns="0" rtlCol="0">
            <a:spAutoFit/>
          </a:bodyPr>
          <a:lstStyle/>
          <a:p>
            <a:pPr algn="ctr">
              <a:spcBef>
                <a:spcPts val="0"/>
              </a:spcBef>
            </a:pPr>
            <a:r>
              <a:rPr lang="en-US" sz="1100" dirty="0" smtClean="0">
                <a:solidFill>
                  <a:srgbClr val="5F5F5F"/>
                </a:solidFill>
              </a:rPr>
              <a:t>Freddie </a:t>
            </a:r>
            <a:r>
              <a:rPr lang="en-US" sz="1100" dirty="0">
                <a:solidFill>
                  <a:srgbClr val="5F5F5F"/>
                </a:solidFill>
              </a:rPr>
              <a:t>Mac’s </a:t>
            </a:r>
            <a:endParaRPr lang="en-US" sz="1100" dirty="0" smtClean="0">
              <a:solidFill>
                <a:srgbClr val="5F5F5F"/>
              </a:solidFill>
            </a:endParaRPr>
          </a:p>
          <a:p>
            <a:pPr algn="ctr">
              <a:spcBef>
                <a:spcPts val="0"/>
              </a:spcBef>
            </a:pPr>
            <a:r>
              <a:rPr lang="en-US" sz="1100" dirty="0" smtClean="0">
                <a:solidFill>
                  <a:srgbClr val="5F5F5F"/>
                </a:solidFill>
              </a:rPr>
              <a:t>Whitman-Walker Health Team</a:t>
            </a:r>
          </a:p>
        </p:txBody>
      </p:sp>
    </p:spTree>
    <p:extLst>
      <p:ext uri="{BB962C8B-B14F-4D97-AF65-F5344CB8AC3E}">
        <p14:creationId xmlns:p14="http://schemas.microsoft.com/office/powerpoint/2010/main" val="3549642038"/>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938850"/>
            <a:ext cx="4297680" cy="2067233"/>
          </a:xfrm>
          <a:prstGeom prst="rect">
            <a:avLst/>
          </a:prstGeom>
          <a:noFill/>
        </p:spPr>
        <p:txBody>
          <a:bodyPr wrap="square" lIns="0" tIns="0" rIns="0" bIns="0" rtlCol="0" anchor="ctr" anchorCtr="0">
            <a:spAutoFit/>
          </a:bodyPr>
          <a:lstStyle/>
          <a:p>
            <a:r>
              <a:rPr lang="en-US" sz="1400" b="1" dirty="0" smtClean="0">
                <a:solidFill>
                  <a:srgbClr val="5F5F5F"/>
                </a:solidFill>
              </a:rPr>
              <a:t>“Our </a:t>
            </a:r>
            <a:r>
              <a:rPr lang="en-US" sz="1400" b="1" dirty="0">
                <a:solidFill>
                  <a:srgbClr val="5F5F5F"/>
                </a:solidFill>
              </a:rPr>
              <a:t>Division really lives up to that phrase: ‘for the public </a:t>
            </a:r>
            <a:r>
              <a:rPr lang="en-US" sz="1400" b="1" dirty="0" smtClean="0">
                <a:solidFill>
                  <a:srgbClr val="5F5F5F"/>
                </a:solidFill>
              </a:rPr>
              <a:t>good.’ </a:t>
            </a:r>
            <a:r>
              <a:rPr lang="en-US" sz="1400" b="1" dirty="0">
                <a:solidFill>
                  <a:srgbClr val="5F5F5F"/>
                </a:solidFill>
              </a:rPr>
              <a:t>One example </a:t>
            </a:r>
            <a:r>
              <a:rPr lang="en-US" sz="1400" b="1" dirty="0" smtClean="0">
                <a:solidFill>
                  <a:srgbClr val="5F5F5F"/>
                </a:solidFill>
              </a:rPr>
              <a:t>is </a:t>
            </a:r>
            <a:r>
              <a:rPr lang="en-US" sz="1400" b="1" dirty="0">
                <a:solidFill>
                  <a:srgbClr val="5F5F5F"/>
                </a:solidFill>
              </a:rPr>
              <a:t>the amazing work we’re doing for asylum applicants. Bob Lawrence has done yeoman’s work by significantly helping those in need, and I’ve learned alongside him to truly appreciate the real and very personal impact </a:t>
            </a:r>
            <a:r>
              <a:rPr lang="en-US" sz="1400" b="1" dirty="0" smtClean="0">
                <a:solidFill>
                  <a:srgbClr val="5F5F5F"/>
                </a:solidFill>
              </a:rPr>
              <a:t>pro bono </a:t>
            </a:r>
            <a:r>
              <a:rPr lang="en-US" sz="1400" b="1" dirty="0">
                <a:solidFill>
                  <a:srgbClr val="5F5F5F"/>
                </a:solidFill>
              </a:rPr>
              <a:t>work can have on someone’s life</a:t>
            </a:r>
            <a:r>
              <a:rPr lang="en-US" sz="1400" b="1" dirty="0" smtClean="0">
                <a:solidFill>
                  <a:srgbClr val="5F5F5F"/>
                </a:solidFill>
              </a:rPr>
              <a:t>.”</a:t>
            </a:r>
          </a:p>
          <a:p>
            <a:pPr>
              <a:spcBef>
                <a:spcPts val="1000"/>
              </a:spcBef>
            </a:pPr>
            <a:r>
              <a:rPr lang="en-US" sz="1200" dirty="0" smtClean="0">
                <a:solidFill>
                  <a:srgbClr val="5F5F5F"/>
                </a:solidFill>
              </a:rPr>
              <a:t>Om </a:t>
            </a:r>
            <a:r>
              <a:rPr lang="en-US" sz="1200" dirty="0" err="1" smtClean="0">
                <a:solidFill>
                  <a:srgbClr val="5F5F5F"/>
                </a:solidFill>
              </a:rPr>
              <a:t>Jahagirdar</a:t>
            </a:r>
            <a:endParaRPr lang="en-US" sz="1200" dirty="0" smtClean="0">
              <a:solidFill>
                <a:srgbClr val="5F5F5F"/>
              </a:solidFill>
            </a:endParaRPr>
          </a:p>
          <a:p>
            <a:r>
              <a:rPr lang="en-US" sz="1100" i="1" dirty="0" smtClean="0">
                <a:solidFill>
                  <a:srgbClr val="5F5F5F"/>
                </a:solidFill>
              </a:rPr>
              <a:t>Freddie </a:t>
            </a:r>
            <a:r>
              <a:rPr lang="en-US" sz="1100" i="1" dirty="0">
                <a:solidFill>
                  <a:srgbClr val="5F5F5F"/>
                </a:solidFill>
              </a:rPr>
              <a:t>Mac Associate General </a:t>
            </a:r>
            <a:r>
              <a:rPr lang="en-US" sz="1100" i="1" dirty="0" smtClean="0">
                <a:solidFill>
                  <a:srgbClr val="5F5F5F"/>
                </a:solidFill>
              </a:rPr>
              <a:t>Counsel</a:t>
            </a:r>
            <a:endParaRPr lang="en-US" sz="1100" i="1" dirty="0">
              <a:solidFill>
                <a:srgbClr val="5F5F5F"/>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1371124"/>
            <a:ext cx="3657600" cy="3202686"/>
          </a:xfrm>
          <a:prstGeom prst="rect">
            <a:avLst/>
          </a:prstGeom>
        </p:spPr>
      </p:pic>
    </p:spTree>
    <p:extLst>
      <p:ext uri="{BB962C8B-B14F-4D97-AF65-F5344CB8AC3E}">
        <p14:creationId xmlns:p14="http://schemas.microsoft.com/office/powerpoint/2010/main" val="4247112234"/>
      </p:ext>
    </p:extLst>
  </p:cSld>
  <p:clrMapOvr>
    <a:masterClrMapping/>
  </p:clrMapOvr>
  <mc:AlternateContent xmlns:mc="http://schemas.openxmlformats.org/markup-compatibility/2006" xmlns:p14="http://schemas.microsoft.com/office/powerpoint/2010/main">
    <mc:Choice Requires="p14">
      <p:transition p14:dur="10" advClick="0" advTm="22000"/>
    </mc:Choice>
    <mc:Fallback xmlns="">
      <p:transition advClick="0" advTm="22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1371600"/>
            <a:ext cx="3568304" cy="3200400"/>
          </a:xfrm>
          <a:prstGeom prst="rect">
            <a:avLst/>
          </a:prstGeom>
        </p:spPr>
      </p:pic>
      <p:sp>
        <p:nvSpPr>
          <p:cNvPr id="3" name="TextBox 2"/>
          <p:cNvSpPr txBox="1"/>
          <p:nvPr/>
        </p:nvSpPr>
        <p:spPr>
          <a:xfrm>
            <a:off x="4572000" y="1371600"/>
            <a:ext cx="4023360" cy="1143903"/>
          </a:xfrm>
          <a:prstGeom prst="rect">
            <a:avLst/>
          </a:prstGeom>
          <a:noFill/>
        </p:spPr>
        <p:txBody>
          <a:bodyPr wrap="square" lIns="0" tIns="0" rIns="0" bIns="0" rtlCol="0">
            <a:spAutoFit/>
          </a:bodyPr>
          <a:lstStyle/>
          <a:p>
            <a:r>
              <a:rPr lang="en-US" sz="1400" b="1" dirty="0" smtClean="0">
                <a:solidFill>
                  <a:srgbClr val="5F5F5F"/>
                </a:solidFill>
              </a:rPr>
              <a:t>“At </a:t>
            </a:r>
            <a:r>
              <a:rPr lang="en-US" sz="1400" b="1" dirty="0">
                <a:solidFill>
                  <a:srgbClr val="5F5F5F"/>
                </a:solidFill>
              </a:rPr>
              <a:t>the </a:t>
            </a:r>
            <a:r>
              <a:rPr lang="en-US" sz="1400" b="1" dirty="0" smtClean="0">
                <a:solidFill>
                  <a:srgbClr val="5F5F5F"/>
                </a:solidFill>
              </a:rPr>
              <a:t>LSNV clinics, </a:t>
            </a:r>
            <a:r>
              <a:rPr lang="en-US" sz="1400" b="1" dirty="0">
                <a:solidFill>
                  <a:srgbClr val="5F5F5F"/>
                </a:solidFill>
              </a:rPr>
              <a:t>I enjoy talking to people in-person and completing the intake forms and being a part of a team that </a:t>
            </a:r>
            <a:r>
              <a:rPr lang="en-US" sz="1400" b="1" dirty="0" smtClean="0">
                <a:solidFill>
                  <a:srgbClr val="5F5F5F"/>
                </a:solidFill>
              </a:rPr>
              <a:t>can </a:t>
            </a:r>
            <a:r>
              <a:rPr lang="en-US" sz="1400" b="1" dirty="0">
                <a:solidFill>
                  <a:srgbClr val="5F5F5F"/>
                </a:solidFill>
              </a:rPr>
              <a:t>help them</a:t>
            </a:r>
            <a:r>
              <a:rPr lang="en-US" sz="1400" b="1" dirty="0" smtClean="0">
                <a:solidFill>
                  <a:srgbClr val="5F5F5F"/>
                </a:solidFill>
              </a:rPr>
              <a:t>.”</a:t>
            </a:r>
          </a:p>
          <a:p>
            <a:pPr>
              <a:spcBef>
                <a:spcPts val="1000"/>
              </a:spcBef>
            </a:pPr>
            <a:r>
              <a:rPr lang="en-US" sz="1200" dirty="0" smtClean="0">
                <a:solidFill>
                  <a:srgbClr val="5F5F5F"/>
                </a:solidFill>
              </a:rPr>
              <a:t>Karen Johnson</a:t>
            </a:r>
          </a:p>
          <a:p>
            <a:r>
              <a:rPr lang="en-US" sz="1100" i="1" dirty="0" smtClean="0">
                <a:solidFill>
                  <a:srgbClr val="5F5F5F"/>
                </a:solidFill>
              </a:rPr>
              <a:t>Freddie </a:t>
            </a:r>
            <a:r>
              <a:rPr lang="en-US" sz="1100" i="1" dirty="0">
                <a:solidFill>
                  <a:srgbClr val="5F5F5F"/>
                </a:solidFill>
              </a:rPr>
              <a:t>Mac Legal Administrative </a:t>
            </a:r>
            <a:r>
              <a:rPr lang="en-US" sz="1100" i="1" dirty="0" smtClean="0">
                <a:solidFill>
                  <a:srgbClr val="5F5F5F"/>
                </a:solidFill>
              </a:rPr>
              <a:t>Coordinator</a:t>
            </a:r>
            <a:endParaRPr lang="en-US" sz="1100" i="1" dirty="0">
              <a:solidFill>
                <a:srgbClr val="5F5F5F"/>
              </a:solidFill>
            </a:endParaRPr>
          </a:p>
        </p:txBody>
      </p:sp>
      <p:sp>
        <p:nvSpPr>
          <p:cNvPr id="4" name="TextBox 3"/>
          <p:cNvSpPr txBox="1"/>
          <p:nvPr/>
        </p:nvSpPr>
        <p:spPr>
          <a:xfrm>
            <a:off x="4572000" y="2647950"/>
            <a:ext cx="4023360" cy="2057400"/>
          </a:xfrm>
          <a:prstGeom prst="rect">
            <a:avLst/>
          </a:prstGeom>
          <a:noFill/>
        </p:spPr>
        <p:txBody>
          <a:bodyPr wrap="square" lIns="0" tIns="0" rIns="0" bIns="0" rtlCol="0">
            <a:spAutoFit/>
          </a:bodyPr>
          <a:lstStyle/>
          <a:p>
            <a:r>
              <a:rPr lang="en-US" sz="1400" b="1" dirty="0" smtClean="0">
                <a:solidFill>
                  <a:srgbClr val="5F5F5F"/>
                </a:solidFill>
              </a:rPr>
              <a:t>“Freddie </a:t>
            </a:r>
            <a:r>
              <a:rPr lang="en-US" sz="1400" b="1" dirty="0">
                <a:solidFill>
                  <a:srgbClr val="5F5F5F"/>
                </a:solidFill>
              </a:rPr>
              <a:t>Mac’s Uncontested Divorce </a:t>
            </a:r>
            <a:r>
              <a:rPr lang="en-US" sz="1400" b="1" dirty="0" smtClean="0">
                <a:solidFill>
                  <a:srgbClr val="5F5F5F"/>
                </a:solidFill>
              </a:rPr>
              <a:t>Clinic </a:t>
            </a:r>
            <a:r>
              <a:rPr lang="en-US" sz="1400" b="1" dirty="0">
                <a:solidFill>
                  <a:srgbClr val="5F5F5F"/>
                </a:solidFill>
              </a:rPr>
              <a:t>was one of the most rewarding legal experiences that I have encountered. In a short time, I was able to provide some measure of help to three very different people:  a young working mother, an elderly woman, and an immigrant who relied on a Mandarin translator</a:t>
            </a:r>
            <a:r>
              <a:rPr lang="en-US" sz="1400" b="1" dirty="0" smtClean="0">
                <a:solidFill>
                  <a:srgbClr val="5F5F5F"/>
                </a:solidFill>
              </a:rPr>
              <a:t>.”</a:t>
            </a:r>
          </a:p>
          <a:p>
            <a:pPr>
              <a:spcBef>
                <a:spcPts val="1000"/>
              </a:spcBef>
            </a:pPr>
            <a:r>
              <a:rPr lang="en-US" sz="1200" dirty="0" smtClean="0">
                <a:solidFill>
                  <a:srgbClr val="5F5F5F"/>
                </a:solidFill>
              </a:rPr>
              <a:t>Mark </a:t>
            </a:r>
            <a:r>
              <a:rPr lang="en-US" sz="1200" dirty="0" err="1" smtClean="0">
                <a:solidFill>
                  <a:srgbClr val="5F5F5F"/>
                </a:solidFill>
              </a:rPr>
              <a:t>Goodin</a:t>
            </a:r>
            <a:endParaRPr lang="en-US" sz="1200" dirty="0" smtClean="0">
              <a:solidFill>
                <a:srgbClr val="5F5F5F"/>
              </a:solidFill>
            </a:endParaRPr>
          </a:p>
          <a:p>
            <a:r>
              <a:rPr lang="en-US" sz="1100" i="1" dirty="0" smtClean="0">
                <a:solidFill>
                  <a:srgbClr val="5F5F5F"/>
                </a:solidFill>
              </a:rPr>
              <a:t>Freddie </a:t>
            </a:r>
            <a:r>
              <a:rPr lang="en-US" sz="1100" i="1" dirty="0">
                <a:solidFill>
                  <a:srgbClr val="5F5F5F"/>
                </a:solidFill>
              </a:rPr>
              <a:t>Mac Associate General </a:t>
            </a:r>
            <a:r>
              <a:rPr lang="en-US" sz="1100" i="1" dirty="0" smtClean="0">
                <a:solidFill>
                  <a:srgbClr val="5F5F5F"/>
                </a:solidFill>
              </a:rPr>
              <a:t>Counsel</a:t>
            </a:r>
            <a:endParaRPr lang="en-US" sz="1100" i="1" dirty="0">
              <a:solidFill>
                <a:srgbClr val="5F5F5F"/>
              </a:solidFill>
            </a:endParaRPr>
          </a:p>
        </p:txBody>
      </p:sp>
    </p:spTree>
    <p:extLst>
      <p:ext uri="{BB962C8B-B14F-4D97-AF65-F5344CB8AC3E}">
        <p14:creationId xmlns:p14="http://schemas.microsoft.com/office/powerpoint/2010/main" val="470692561"/>
      </p:ext>
    </p:extLst>
  </p:cSld>
  <p:clrMapOvr>
    <a:masterClrMapping/>
  </p:clrMapOvr>
  <mc:AlternateContent xmlns:mc="http://schemas.openxmlformats.org/markup-compatibility/2006" xmlns:p14="http://schemas.microsoft.com/office/powerpoint/2010/main">
    <mc:Choice Requires="p14">
      <p:transition p14:dur="10" advClick="0" advTm="27000"/>
    </mc:Choice>
    <mc:Fallback xmlns="">
      <p:transition advClick="0" advTm="27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57200" y="1352550"/>
            <a:ext cx="8229600" cy="2149306"/>
          </a:xfrm>
          <a:prstGeom prst="rect">
            <a:avLst/>
          </a:prstGeom>
          <a:noFill/>
        </p:spPr>
        <p:txBody>
          <a:bodyPr wrap="square" rtlCol="0">
            <a:spAutoFit/>
          </a:bodyPr>
          <a:lstStyle/>
          <a:p>
            <a:pPr algn="ctr"/>
            <a:r>
              <a:rPr lang="en-US" sz="2600" b="1" dirty="0" smtClean="0">
                <a:solidFill>
                  <a:srgbClr val="E3B65A"/>
                </a:solidFill>
                <a:latin typeface="+mj-lt"/>
                <a:ea typeface="Gotham Book" charset="0"/>
                <a:cs typeface="Gotham Book" charset="0"/>
              </a:rPr>
              <a:t>Congratulations</a:t>
            </a:r>
            <a:r>
              <a:rPr lang="en-US" sz="2600" b="1" dirty="0">
                <a:solidFill>
                  <a:srgbClr val="E3B65A"/>
                </a:solidFill>
                <a:latin typeface="+mj-lt"/>
                <a:ea typeface="Gotham Book" charset="0"/>
                <a:cs typeface="Gotham Book" charset="0"/>
              </a:rPr>
              <a:t>!</a:t>
            </a:r>
          </a:p>
          <a:p>
            <a:pPr algn="ctr">
              <a:spcBef>
                <a:spcPts val="800"/>
              </a:spcBef>
              <a:spcAft>
                <a:spcPts val="800"/>
              </a:spcAft>
            </a:pPr>
            <a:r>
              <a:rPr lang="en-US" b="1" dirty="0" smtClean="0">
                <a:solidFill>
                  <a:srgbClr val="33295B"/>
                </a:solidFill>
                <a:latin typeface="Arial" panose="020B0604020202020204" pitchFamily="34" charset="0"/>
                <a:cs typeface="Arial" panose="020B0604020202020204" pitchFamily="34" charset="0"/>
              </a:rPr>
              <a:t>2019 </a:t>
            </a:r>
            <a:r>
              <a:rPr lang="en-US" b="1" dirty="0">
                <a:solidFill>
                  <a:srgbClr val="33295B"/>
                </a:solidFill>
                <a:latin typeface="Arial" panose="020B0604020202020204" pitchFamily="34" charset="0"/>
                <a:cs typeface="Arial" panose="020B0604020202020204" pitchFamily="34" charset="0"/>
              </a:rPr>
              <a:t>Laurie D. Zelon Pro Bono Award</a:t>
            </a:r>
          </a:p>
          <a:p>
            <a:pPr algn="ctr"/>
            <a:r>
              <a:rPr lang="en-US" sz="2000" b="1" dirty="0">
                <a:solidFill>
                  <a:srgbClr val="5F5F5F"/>
                </a:solidFill>
              </a:rPr>
              <a:t>Ricardo A. </a:t>
            </a:r>
            <a:r>
              <a:rPr lang="en-US" sz="2000" b="1" dirty="0" smtClean="0">
                <a:solidFill>
                  <a:srgbClr val="5F5F5F"/>
                </a:solidFill>
              </a:rPr>
              <a:t>Anzaldúa</a:t>
            </a:r>
          </a:p>
          <a:p>
            <a:pPr algn="ctr"/>
            <a:r>
              <a:rPr lang="en-US" sz="1200" i="1" dirty="0" smtClean="0">
                <a:solidFill>
                  <a:srgbClr val="5F5F5F"/>
                </a:solidFill>
              </a:rPr>
              <a:t>Executive </a:t>
            </a:r>
            <a:r>
              <a:rPr lang="en-US" sz="1200" i="1" dirty="0">
                <a:solidFill>
                  <a:srgbClr val="5F5F5F"/>
                </a:solidFill>
              </a:rPr>
              <a:t>Vice President, General Counsel </a:t>
            </a:r>
            <a:r>
              <a:rPr lang="en-US" sz="1200" i="1" dirty="0" smtClean="0">
                <a:solidFill>
                  <a:srgbClr val="5F5F5F"/>
                </a:solidFill>
              </a:rPr>
              <a:t>and </a:t>
            </a:r>
            <a:r>
              <a:rPr lang="en-US" sz="1200" i="1" dirty="0">
                <a:solidFill>
                  <a:srgbClr val="5F5F5F"/>
                </a:solidFill>
              </a:rPr>
              <a:t>Corporate Secretary </a:t>
            </a:r>
            <a:endParaRPr lang="en-US" sz="1200" i="1" dirty="0" smtClean="0">
              <a:solidFill>
                <a:srgbClr val="5F5F5F"/>
              </a:solidFill>
            </a:endParaRPr>
          </a:p>
          <a:p>
            <a:pPr algn="ctr">
              <a:spcBef>
                <a:spcPts val="400"/>
              </a:spcBef>
              <a:spcAft>
                <a:spcPts val="400"/>
              </a:spcAft>
            </a:pPr>
            <a:r>
              <a:rPr lang="en-US" sz="1600" dirty="0" smtClean="0">
                <a:solidFill>
                  <a:srgbClr val="5F5F5F"/>
                </a:solidFill>
              </a:rPr>
              <a:t>and</a:t>
            </a:r>
          </a:p>
          <a:p>
            <a:pPr algn="ctr">
              <a:spcBef>
                <a:spcPts val="0"/>
              </a:spcBef>
            </a:pPr>
            <a:r>
              <a:rPr lang="en-US" sz="2000" b="1" dirty="0" smtClean="0">
                <a:solidFill>
                  <a:srgbClr val="5F5F5F"/>
                </a:solidFill>
              </a:rPr>
              <a:t>Freddie </a:t>
            </a:r>
            <a:r>
              <a:rPr lang="en-US" sz="2000" b="1" dirty="0">
                <a:solidFill>
                  <a:srgbClr val="5F5F5F"/>
                </a:solidFill>
              </a:rPr>
              <a:t>Mac’s Legal </a:t>
            </a:r>
            <a:r>
              <a:rPr lang="en-US" sz="2000" b="1" dirty="0" smtClean="0">
                <a:solidFill>
                  <a:srgbClr val="5F5F5F"/>
                </a:solidFill>
              </a:rPr>
              <a:t>Division</a:t>
            </a:r>
            <a:endParaRPr lang="en-US" sz="2000" b="1" dirty="0">
              <a:solidFill>
                <a:srgbClr val="5F5F5F"/>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3703320"/>
            <a:ext cx="2286000" cy="802246"/>
          </a:xfrm>
          <a:prstGeom prst="rect">
            <a:avLst/>
          </a:prstGeom>
        </p:spPr>
      </p:pic>
    </p:spTree>
    <p:extLst>
      <p:ext uri="{BB962C8B-B14F-4D97-AF65-F5344CB8AC3E}">
        <p14:creationId xmlns:p14="http://schemas.microsoft.com/office/powerpoint/2010/main" val="2496090092"/>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1234440"/>
            <a:ext cx="8229600" cy="3478491"/>
          </a:xfrm>
          <a:prstGeom prst="rect">
            <a:avLst/>
          </a:prstGeom>
        </p:spPr>
      </p:pic>
    </p:spTree>
    <p:extLst>
      <p:ext uri="{BB962C8B-B14F-4D97-AF65-F5344CB8AC3E}">
        <p14:creationId xmlns:p14="http://schemas.microsoft.com/office/powerpoint/2010/main" val="2285789620"/>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34440"/>
            <a:ext cx="4028414" cy="347472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234440"/>
            <a:ext cx="4028415" cy="3474720"/>
          </a:xfrm>
          <a:prstGeom prst="rect">
            <a:avLst/>
          </a:prstGeom>
        </p:spPr>
      </p:pic>
    </p:spTree>
    <p:extLst>
      <p:ext uri="{BB962C8B-B14F-4D97-AF65-F5344CB8AC3E}">
        <p14:creationId xmlns:p14="http://schemas.microsoft.com/office/powerpoint/2010/main" val="3080253085"/>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 xmlns:a16="http://schemas.microsoft.com/office/drawing/2014/main" id="{376623D6-F264-2F4B-96CC-8CD2F1EB0BBE}"/>
              </a:ext>
            </a:extLst>
          </p:cNvPr>
          <p:cNvPicPr>
            <a:picLocks noChangeAspect="1"/>
          </p:cNvPicPr>
          <p:nvPr/>
        </p:nvPicPr>
        <p:blipFill>
          <a:blip r:embed="rId2"/>
          <a:stretch>
            <a:fillRect/>
          </a:stretch>
        </p:blipFill>
        <p:spPr>
          <a:xfrm>
            <a:off x="457200" y="1234440"/>
            <a:ext cx="4028320" cy="347472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234440"/>
            <a:ext cx="4025590" cy="3474720"/>
          </a:xfrm>
          <a:prstGeom prst="rect">
            <a:avLst/>
          </a:prstGeom>
        </p:spPr>
      </p:pic>
    </p:spTree>
    <p:extLst>
      <p:ext uri="{BB962C8B-B14F-4D97-AF65-F5344CB8AC3E}">
        <p14:creationId xmlns:p14="http://schemas.microsoft.com/office/powerpoint/2010/main" val="310741988"/>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920240"/>
            <a:ext cx="8229600" cy="1600438"/>
          </a:xfrm>
          <a:prstGeom prst="rect">
            <a:avLst/>
          </a:prstGeom>
          <a:noFill/>
        </p:spPr>
        <p:txBody>
          <a:bodyPr wrap="square" rtlCol="0">
            <a:spAutoFit/>
          </a:bodyPr>
          <a:lstStyle/>
          <a:p>
            <a:pPr algn="ctr">
              <a:spcBef>
                <a:spcPts val="600"/>
              </a:spcBef>
              <a:spcAft>
                <a:spcPts val="600"/>
              </a:spcAft>
            </a:pPr>
            <a:r>
              <a:rPr lang="en-US" sz="2600" b="1" dirty="0" smtClean="0">
                <a:solidFill>
                  <a:srgbClr val="E3B65A"/>
                </a:solidFill>
                <a:latin typeface="+mj-lt"/>
                <a:ea typeface="Gotham Book" charset="0"/>
                <a:cs typeface="Gotham Book" charset="0"/>
              </a:rPr>
              <a:t>Please </a:t>
            </a:r>
            <a:r>
              <a:rPr lang="en-US" sz="2600" b="1" dirty="0">
                <a:solidFill>
                  <a:srgbClr val="E3B65A"/>
                </a:solidFill>
                <a:latin typeface="+mj-lt"/>
                <a:ea typeface="Gotham Book" charset="0"/>
                <a:cs typeface="Gotham Book" charset="0"/>
              </a:rPr>
              <a:t>stay for </a:t>
            </a:r>
            <a:r>
              <a:rPr lang="en-US" sz="2600" b="1" dirty="0" smtClean="0">
                <a:solidFill>
                  <a:srgbClr val="E3B65A"/>
                </a:solidFill>
                <a:latin typeface="+mj-lt"/>
                <a:ea typeface="Gotham Book" charset="0"/>
                <a:cs typeface="Gotham Book" charset="0"/>
              </a:rPr>
              <a:t>the</a:t>
            </a:r>
          </a:p>
          <a:p>
            <a:pPr algn="ctr">
              <a:spcBef>
                <a:spcPts val="600"/>
              </a:spcBef>
              <a:spcAft>
                <a:spcPts val="600"/>
              </a:spcAft>
            </a:pPr>
            <a:r>
              <a:rPr lang="en-US" sz="2600" b="1" dirty="0" smtClean="0">
                <a:solidFill>
                  <a:srgbClr val="33295B"/>
                </a:solidFill>
                <a:latin typeface="+mj-lt"/>
                <a:ea typeface="Gotham Book" charset="0"/>
                <a:cs typeface="Gotham Book" charset="0"/>
              </a:rPr>
              <a:t>DESSERT RECEPTION</a:t>
            </a:r>
          </a:p>
          <a:p>
            <a:pPr algn="ctr">
              <a:spcBef>
                <a:spcPts val="600"/>
              </a:spcBef>
              <a:spcAft>
                <a:spcPts val="600"/>
              </a:spcAft>
            </a:pPr>
            <a:r>
              <a:rPr lang="en-US" sz="2600" b="1" dirty="0" smtClean="0">
                <a:solidFill>
                  <a:srgbClr val="E3B65A"/>
                </a:solidFill>
                <a:latin typeface="+mj-lt"/>
                <a:ea typeface="Gotham Book" charset="0"/>
                <a:cs typeface="Gotham Book" charset="0"/>
              </a:rPr>
              <a:t>following </a:t>
            </a:r>
            <a:r>
              <a:rPr lang="en-US" sz="2600" b="1" dirty="0">
                <a:solidFill>
                  <a:srgbClr val="E3B65A"/>
                </a:solidFill>
                <a:latin typeface="+mj-lt"/>
                <a:ea typeface="Gotham Book" charset="0"/>
                <a:cs typeface="Gotham Book" charset="0"/>
              </a:rPr>
              <a:t>lunch</a:t>
            </a:r>
            <a:r>
              <a:rPr lang="en-US" sz="2600" b="1" dirty="0" smtClean="0">
                <a:solidFill>
                  <a:srgbClr val="E3B65A"/>
                </a:solidFill>
                <a:latin typeface="+mj-lt"/>
                <a:ea typeface="Gotham Book" charset="0"/>
                <a:cs typeface="Gotham Book" charset="0"/>
              </a:rPr>
              <a:t>.</a:t>
            </a:r>
            <a:endParaRPr lang="en-US" sz="2600" b="1" dirty="0">
              <a:solidFill>
                <a:srgbClr val="E3B65A"/>
              </a:solidFill>
              <a:latin typeface="+mj-lt"/>
              <a:ea typeface="Gotham Book" charset="0"/>
              <a:cs typeface="Gotham Book" charset="0"/>
            </a:endParaRPr>
          </a:p>
        </p:txBody>
      </p:sp>
    </p:spTree>
    <p:extLst>
      <p:ext uri="{BB962C8B-B14F-4D97-AF65-F5344CB8AC3E}">
        <p14:creationId xmlns:p14="http://schemas.microsoft.com/office/powerpoint/2010/main" val="3910692954"/>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57200" y="1352550"/>
            <a:ext cx="8229600" cy="2149306"/>
          </a:xfrm>
          <a:prstGeom prst="rect">
            <a:avLst/>
          </a:prstGeom>
          <a:noFill/>
        </p:spPr>
        <p:txBody>
          <a:bodyPr wrap="square" rtlCol="0">
            <a:spAutoFit/>
          </a:bodyPr>
          <a:lstStyle/>
          <a:p>
            <a:pPr algn="ctr"/>
            <a:r>
              <a:rPr lang="en-US" sz="2600" b="1" dirty="0" smtClean="0">
                <a:solidFill>
                  <a:srgbClr val="E3B65A"/>
                </a:solidFill>
                <a:latin typeface="+mj-lt"/>
                <a:ea typeface="Gotham Book" charset="0"/>
                <a:cs typeface="Gotham Book" charset="0"/>
              </a:rPr>
              <a:t>Congratulations</a:t>
            </a:r>
            <a:r>
              <a:rPr lang="en-US" sz="2600" b="1" dirty="0">
                <a:solidFill>
                  <a:srgbClr val="E3B65A"/>
                </a:solidFill>
                <a:latin typeface="+mj-lt"/>
                <a:ea typeface="Gotham Book" charset="0"/>
                <a:cs typeface="Gotham Book" charset="0"/>
              </a:rPr>
              <a:t>!</a:t>
            </a:r>
          </a:p>
          <a:p>
            <a:pPr algn="ctr">
              <a:spcBef>
                <a:spcPts val="800"/>
              </a:spcBef>
              <a:spcAft>
                <a:spcPts val="800"/>
              </a:spcAft>
            </a:pPr>
            <a:r>
              <a:rPr lang="en-US" b="1" dirty="0" smtClean="0">
                <a:solidFill>
                  <a:srgbClr val="33295B"/>
                </a:solidFill>
                <a:latin typeface="Arial" panose="020B0604020202020204" pitchFamily="34" charset="0"/>
                <a:cs typeface="Arial" panose="020B0604020202020204" pitchFamily="34" charset="0"/>
              </a:rPr>
              <a:t>2019 </a:t>
            </a:r>
            <a:r>
              <a:rPr lang="en-US" b="1" dirty="0">
                <a:solidFill>
                  <a:srgbClr val="33295B"/>
                </a:solidFill>
                <a:latin typeface="Arial" panose="020B0604020202020204" pitchFamily="34" charset="0"/>
                <a:cs typeface="Arial" panose="020B0604020202020204" pitchFamily="34" charset="0"/>
              </a:rPr>
              <a:t>Laurie D. Zelon Pro Bono Award</a:t>
            </a:r>
          </a:p>
          <a:p>
            <a:pPr algn="ctr"/>
            <a:r>
              <a:rPr lang="en-US" sz="2000" b="1" dirty="0">
                <a:solidFill>
                  <a:srgbClr val="5F5F5F"/>
                </a:solidFill>
              </a:rPr>
              <a:t>Ricardo A. </a:t>
            </a:r>
            <a:r>
              <a:rPr lang="en-US" sz="2000" b="1" dirty="0" smtClean="0">
                <a:solidFill>
                  <a:srgbClr val="5F5F5F"/>
                </a:solidFill>
              </a:rPr>
              <a:t>Anzaldúa</a:t>
            </a:r>
          </a:p>
          <a:p>
            <a:pPr algn="ctr"/>
            <a:r>
              <a:rPr lang="en-US" sz="1200" i="1" dirty="0" smtClean="0">
                <a:solidFill>
                  <a:srgbClr val="5F5F5F"/>
                </a:solidFill>
              </a:rPr>
              <a:t>Executive </a:t>
            </a:r>
            <a:r>
              <a:rPr lang="en-US" sz="1200" i="1" dirty="0">
                <a:solidFill>
                  <a:srgbClr val="5F5F5F"/>
                </a:solidFill>
              </a:rPr>
              <a:t>Vice President, General Counsel </a:t>
            </a:r>
            <a:r>
              <a:rPr lang="en-US" sz="1200" i="1" dirty="0" smtClean="0">
                <a:solidFill>
                  <a:srgbClr val="5F5F5F"/>
                </a:solidFill>
              </a:rPr>
              <a:t>and </a:t>
            </a:r>
            <a:r>
              <a:rPr lang="en-US" sz="1200" i="1" dirty="0">
                <a:solidFill>
                  <a:srgbClr val="5F5F5F"/>
                </a:solidFill>
              </a:rPr>
              <a:t>Corporate Secretary </a:t>
            </a:r>
            <a:endParaRPr lang="en-US" sz="1200" i="1" dirty="0" smtClean="0">
              <a:solidFill>
                <a:srgbClr val="5F5F5F"/>
              </a:solidFill>
            </a:endParaRPr>
          </a:p>
          <a:p>
            <a:pPr algn="ctr">
              <a:spcBef>
                <a:spcPts val="400"/>
              </a:spcBef>
              <a:spcAft>
                <a:spcPts val="400"/>
              </a:spcAft>
            </a:pPr>
            <a:r>
              <a:rPr lang="en-US" sz="1600" dirty="0" smtClean="0">
                <a:solidFill>
                  <a:srgbClr val="5F5F5F"/>
                </a:solidFill>
              </a:rPr>
              <a:t>and</a:t>
            </a:r>
          </a:p>
          <a:p>
            <a:pPr algn="ctr">
              <a:spcBef>
                <a:spcPts val="0"/>
              </a:spcBef>
            </a:pPr>
            <a:r>
              <a:rPr lang="en-US" sz="2000" b="1" dirty="0" smtClean="0">
                <a:solidFill>
                  <a:srgbClr val="5F5F5F"/>
                </a:solidFill>
              </a:rPr>
              <a:t>Freddie </a:t>
            </a:r>
            <a:r>
              <a:rPr lang="en-US" sz="2000" b="1" dirty="0">
                <a:solidFill>
                  <a:srgbClr val="5F5F5F"/>
                </a:solidFill>
              </a:rPr>
              <a:t>Mac’s Legal </a:t>
            </a:r>
            <a:r>
              <a:rPr lang="en-US" sz="2000" b="1" dirty="0" smtClean="0">
                <a:solidFill>
                  <a:srgbClr val="5F5F5F"/>
                </a:solidFill>
              </a:rPr>
              <a:t>Division</a:t>
            </a:r>
            <a:endParaRPr lang="en-US" sz="2000" b="1" dirty="0">
              <a:solidFill>
                <a:srgbClr val="5F5F5F"/>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3703320"/>
            <a:ext cx="2286000" cy="802246"/>
          </a:xfrm>
          <a:prstGeom prst="rect">
            <a:avLst/>
          </a:prstGeom>
        </p:spPr>
      </p:pic>
    </p:spTree>
    <p:extLst>
      <p:ext uri="{BB962C8B-B14F-4D97-AF65-F5344CB8AC3E}">
        <p14:creationId xmlns:p14="http://schemas.microsoft.com/office/powerpoint/2010/main" val="23131570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352550"/>
            <a:ext cx="8686800" cy="492443"/>
          </a:xfrm>
          <a:prstGeom prst="rect">
            <a:avLst/>
          </a:prstGeom>
          <a:noFill/>
        </p:spPr>
        <p:txBody>
          <a:bodyPr wrap="square" rtlCol="0">
            <a:spAutoFit/>
          </a:bodyPr>
          <a:lstStyle/>
          <a:p>
            <a:pPr algn="ctr"/>
            <a:r>
              <a:rPr lang="en-US" sz="2600" b="1" dirty="0" smtClean="0">
                <a:solidFill>
                  <a:srgbClr val="E3B65A"/>
                </a:solidFill>
                <a:latin typeface="+mj-lt"/>
                <a:ea typeface="Gotham Book" charset="0"/>
                <a:cs typeface="Gotham Book" charset="0"/>
              </a:rPr>
              <a:t>Pro Bono Leader</a:t>
            </a:r>
            <a:endParaRPr lang="en-US" sz="2000" b="1" dirty="0">
              <a:solidFill>
                <a:srgbClr val="33295B"/>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468880"/>
            <a:ext cx="7772400" cy="851108"/>
          </a:xfrm>
          <a:prstGeom prst="rect">
            <a:avLst/>
          </a:prstGeom>
        </p:spPr>
      </p:pic>
    </p:spTree>
    <p:extLst>
      <p:ext uri="{BB962C8B-B14F-4D97-AF65-F5344CB8AC3E}">
        <p14:creationId xmlns:p14="http://schemas.microsoft.com/office/powerpoint/2010/main" val="12766373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352550"/>
            <a:ext cx="8686800" cy="492443"/>
          </a:xfrm>
          <a:prstGeom prst="rect">
            <a:avLst/>
          </a:prstGeom>
          <a:noFill/>
        </p:spPr>
        <p:txBody>
          <a:bodyPr wrap="square" rtlCol="0">
            <a:spAutoFit/>
          </a:bodyPr>
          <a:lstStyle/>
          <a:p>
            <a:pPr algn="ctr"/>
            <a:r>
              <a:rPr lang="en-US" sz="2600" b="1" dirty="0" smtClean="0">
                <a:solidFill>
                  <a:srgbClr val="E3B65A"/>
                </a:solidFill>
                <a:latin typeface="+mj-lt"/>
                <a:ea typeface="Gotham Book" charset="0"/>
                <a:cs typeface="Gotham Book" charset="0"/>
              </a:rPr>
              <a:t>Pro Bono Benefactor</a:t>
            </a:r>
            <a:endParaRPr lang="en-US" sz="2000" b="1" dirty="0">
              <a:solidFill>
                <a:srgbClr val="33295B"/>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398" y="2468880"/>
            <a:ext cx="2425204" cy="822960"/>
          </a:xfrm>
          <a:prstGeom prst="rect">
            <a:avLst/>
          </a:prstGeom>
        </p:spPr>
      </p:pic>
    </p:spTree>
    <p:extLst>
      <p:ext uri="{BB962C8B-B14F-4D97-AF65-F5344CB8AC3E}">
        <p14:creationId xmlns:p14="http://schemas.microsoft.com/office/powerpoint/2010/main" val="269256033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352550"/>
            <a:ext cx="8686800" cy="492443"/>
          </a:xfrm>
          <a:prstGeom prst="rect">
            <a:avLst/>
          </a:prstGeom>
          <a:noFill/>
        </p:spPr>
        <p:txBody>
          <a:bodyPr wrap="square" rtlCol="0">
            <a:spAutoFit/>
          </a:bodyPr>
          <a:lstStyle/>
          <a:p>
            <a:pPr algn="ctr"/>
            <a:r>
              <a:rPr lang="en-US" sz="2600" b="1" dirty="0" smtClean="0">
                <a:solidFill>
                  <a:srgbClr val="E3B65A"/>
                </a:solidFill>
                <a:latin typeface="+mj-lt"/>
                <a:ea typeface="Gotham Book" charset="0"/>
                <a:cs typeface="Gotham Book" charset="0"/>
              </a:rPr>
              <a:t>Pro Bono Partner</a:t>
            </a:r>
            <a:endParaRPr lang="en-US" sz="2000" b="1" dirty="0">
              <a:solidFill>
                <a:srgbClr val="33295B"/>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3040" y="2194560"/>
            <a:ext cx="2286000" cy="80224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4960" y="2011680"/>
            <a:ext cx="2560320" cy="11833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4498" y="3657600"/>
            <a:ext cx="3935003" cy="457200"/>
          </a:xfrm>
          <a:prstGeom prst="rect">
            <a:avLst/>
          </a:prstGeom>
        </p:spPr>
      </p:pic>
    </p:spTree>
    <p:extLst>
      <p:ext uri="{BB962C8B-B14F-4D97-AF65-F5344CB8AC3E}">
        <p14:creationId xmlns:p14="http://schemas.microsoft.com/office/powerpoint/2010/main" val="200447810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352550"/>
            <a:ext cx="8686800" cy="492443"/>
          </a:xfrm>
          <a:prstGeom prst="rect">
            <a:avLst/>
          </a:prstGeom>
          <a:noFill/>
        </p:spPr>
        <p:txBody>
          <a:bodyPr wrap="square" rtlCol="0">
            <a:spAutoFit/>
          </a:bodyPr>
          <a:lstStyle/>
          <a:p>
            <a:pPr algn="ctr"/>
            <a:r>
              <a:rPr lang="en-US" sz="2600" b="1" dirty="0" smtClean="0">
                <a:solidFill>
                  <a:srgbClr val="E3B65A"/>
                </a:solidFill>
                <a:latin typeface="+mj-lt"/>
                <a:ea typeface="Gotham Book" charset="0"/>
                <a:cs typeface="Gotham Book" charset="0"/>
              </a:rPr>
              <a:t>Pro Bono Advocate</a:t>
            </a:r>
            <a:endParaRPr lang="en-US" sz="2000" b="1" dirty="0">
              <a:solidFill>
                <a:srgbClr val="33295B"/>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6020" y="2299775"/>
            <a:ext cx="2560320" cy="33454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380" y="3089100"/>
            <a:ext cx="3657600" cy="22487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1863" y="2230402"/>
            <a:ext cx="1645920" cy="47329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6023" y="3089102"/>
            <a:ext cx="3657600" cy="36027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8980" y="3652009"/>
            <a:ext cx="914400" cy="9144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423" y="3847081"/>
            <a:ext cx="1828800" cy="524256"/>
          </a:xfrm>
          <a:prstGeom prst="rect">
            <a:avLst/>
          </a:prstGeom>
        </p:spPr>
      </p:pic>
    </p:spTree>
    <p:extLst>
      <p:ext uri="{BB962C8B-B14F-4D97-AF65-F5344CB8AC3E}">
        <p14:creationId xmlns:p14="http://schemas.microsoft.com/office/powerpoint/2010/main" val="112362994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352550"/>
            <a:ext cx="8686800" cy="492443"/>
          </a:xfrm>
          <a:prstGeom prst="rect">
            <a:avLst/>
          </a:prstGeom>
          <a:noFill/>
        </p:spPr>
        <p:txBody>
          <a:bodyPr wrap="square" rtlCol="0">
            <a:spAutoFit/>
          </a:bodyPr>
          <a:lstStyle/>
          <a:p>
            <a:pPr algn="ctr"/>
            <a:r>
              <a:rPr lang="en-US" sz="2600" b="1" dirty="0" smtClean="0">
                <a:solidFill>
                  <a:srgbClr val="E3B65A"/>
                </a:solidFill>
                <a:latin typeface="+mj-lt"/>
                <a:ea typeface="Gotham Book" charset="0"/>
                <a:cs typeface="Gotham Book" charset="0"/>
              </a:rPr>
              <a:t>Pro Bono Supporter</a:t>
            </a:r>
            <a:endParaRPr lang="en-US" sz="2000" b="1" dirty="0">
              <a:solidFill>
                <a:srgbClr val="33295B"/>
              </a:solidFill>
              <a:latin typeface="Arial" panose="020B0604020202020204" pitchFamily="34" charset="0"/>
              <a:cs typeface="Arial" panose="020B0604020202020204" pitchFamily="34" charset="0"/>
            </a:endParaRPr>
          </a:p>
        </p:txBody>
      </p:sp>
      <p:sp>
        <p:nvSpPr>
          <p:cNvPr id="7" name="TextBox 6"/>
          <p:cNvSpPr txBox="1"/>
          <p:nvPr/>
        </p:nvSpPr>
        <p:spPr>
          <a:xfrm>
            <a:off x="457200" y="2286000"/>
            <a:ext cx="8229600" cy="1231106"/>
          </a:xfrm>
          <a:prstGeom prst="rect">
            <a:avLst/>
          </a:prstGeom>
          <a:noFill/>
        </p:spPr>
        <p:txBody>
          <a:bodyPr wrap="square" rtlCol="0">
            <a:spAutoFit/>
          </a:bodyPr>
          <a:lstStyle/>
          <a:p>
            <a:pPr algn="ctr">
              <a:spcBef>
                <a:spcPts val="600"/>
              </a:spcBef>
              <a:spcAft>
                <a:spcPts val="600"/>
              </a:spcAft>
            </a:pPr>
            <a:r>
              <a:rPr lang="en-US" b="1" dirty="0" err="1" smtClean="0">
                <a:solidFill>
                  <a:srgbClr val="33295B"/>
                </a:solidFill>
                <a:latin typeface="Arial" panose="020B0604020202020204" pitchFamily="34" charset="0"/>
                <a:cs typeface="Arial" panose="020B0604020202020204" pitchFamily="34" charset="0"/>
              </a:rPr>
              <a:t>Constangy</a:t>
            </a:r>
            <a:r>
              <a:rPr lang="en-US" b="1" dirty="0">
                <a:solidFill>
                  <a:srgbClr val="33295B"/>
                </a:solidFill>
                <a:latin typeface="Arial" panose="020B0604020202020204" pitchFamily="34" charset="0"/>
                <a:cs typeface="Arial" panose="020B0604020202020204" pitchFamily="34" charset="0"/>
              </a:rPr>
              <a:t>, Brooks, Smith &amp; </a:t>
            </a:r>
            <a:r>
              <a:rPr lang="en-US" b="1" dirty="0" err="1" smtClean="0">
                <a:solidFill>
                  <a:srgbClr val="33295B"/>
                </a:solidFill>
                <a:latin typeface="Arial" panose="020B0604020202020204" pitchFamily="34" charset="0"/>
                <a:cs typeface="Arial" panose="020B0604020202020204" pitchFamily="34" charset="0"/>
              </a:rPr>
              <a:t>Prophete</a:t>
            </a:r>
            <a:endParaRPr lang="en-US" b="1" dirty="0" smtClean="0">
              <a:solidFill>
                <a:srgbClr val="33295B"/>
              </a:solidFill>
              <a:latin typeface="Arial" panose="020B0604020202020204" pitchFamily="34" charset="0"/>
              <a:cs typeface="Arial" panose="020B0604020202020204" pitchFamily="34" charset="0"/>
            </a:endParaRPr>
          </a:p>
          <a:p>
            <a:pPr algn="ctr">
              <a:spcBef>
                <a:spcPts val="600"/>
              </a:spcBef>
              <a:spcAft>
                <a:spcPts val="600"/>
              </a:spcAft>
            </a:pPr>
            <a:r>
              <a:rPr lang="en-US" b="1" dirty="0" smtClean="0">
                <a:solidFill>
                  <a:srgbClr val="33295B"/>
                </a:solidFill>
                <a:latin typeface="Arial" panose="020B0604020202020204" pitchFamily="34" charset="0"/>
                <a:cs typeface="Arial" panose="020B0604020202020204" pitchFamily="34" charset="0"/>
              </a:rPr>
              <a:t>Kutak Rock</a:t>
            </a:r>
          </a:p>
          <a:p>
            <a:pPr algn="ctr">
              <a:spcBef>
                <a:spcPts val="600"/>
              </a:spcBef>
              <a:spcAft>
                <a:spcPts val="600"/>
              </a:spcAft>
            </a:pPr>
            <a:r>
              <a:rPr lang="en-US" b="1" dirty="0" smtClean="0">
                <a:solidFill>
                  <a:srgbClr val="33295B"/>
                </a:solidFill>
                <a:latin typeface="Arial" panose="020B0604020202020204" pitchFamily="34" charset="0"/>
                <a:cs typeface="Arial" panose="020B0604020202020204" pitchFamily="34" charset="0"/>
              </a:rPr>
              <a:t>Phillips </a:t>
            </a:r>
            <a:r>
              <a:rPr lang="en-US" b="1" dirty="0" err="1">
                <a:solidFill>
                  <a:srgbClr val="33295B"/>
                </a:solidFill>
                <a:latin typeface="Arial" panose="020B0604020202020204" pitchFamily="34" charset="0"/>
                <a:cs typeface="Arial" panose="020B0604020202020204" pitchFamily="34" charset="0"/>
              </a:rPr>
              <a:t>Nizer</a:t>
            </a:r>
            <a:endParaRPr lang="en-US" b="1" dirty="0">
              <a:solidFill>
                <a:srgbClr val="3329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122518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7520" y="1733550"/>
            <a:ext cx="2731777" cy="3017520"/>
          </a:xfrm>
          <a:prstGeom prst="rect">
            <a:avLst/>
          </a:prstGeom>
        </p:spPr>
      </p:pic>
      <p:sp>
        <p:nvSpPr>
          <p:cNvPr id="12" name="TextBox 11"/>
          <p:cNvSpPr txBox="1"/>
          <p:nvPr/>
        </p:nvSpPr>
        <p:spPr>
          <a:xfrm>
            <a:off x="457200" y="2011199"/>
            <a:ext cx="1463040" cy="2462213"/>
          </a:xfrm>
          <a:prstGeom prst="rect">
            <a:avLst/>
          </a:prstGeom>
          <a:noFill/>
        </p:spPr>
        <p:txBody>
          <a:bodyPr wrap="none" lIns="0" tIns="0" rIns="0" bIns="0" numCol="1" spcCol="0" rtlCol="0">
            <a:spAutoFit/>
          </a:bodyPr>
          <a:lstStyle/>
          <a:p>
            <a:r>
              <a:rPr lang="en-US" sz="1000" dirty="0" smtClean="0">
                <a:solidFill>
                  <a:srgbClr val="5F5F5F"/>
                </a:solidFill>
              </a:rPr>
              <a:t>Edward </a:t>
            </a:r>
            <a:r>
              <a:rPr lang="en-US" sz="1000" dirty="0">
                <a:solidFill>
                  <a:srgbClr val="5F5F5F"/>
                </a:solidFill>
              </a:rPr>
              <a:t>Abrams</a:t>
            </a:r>
          </a:p>
          <a:p>
            <a:r>
              <a:rPr lang="en-US" sz="1000" dirty="0">
                <a:solidFill>
                  <a:srgbClr val="5F5F5F"/>
                </a:solidFill>
              </a:rPr>
              <a:t>Langhorne Ambrose</a:t>
            </a:r>
          </a:p>
          <a:p>
            <a:r>
              <a:rPr lang="en-US" sz="1000" dirty="0" smtClean="0">
                <a:solidFill>
                  <a:srgbClr val="5F5F5F"/>
                </a:solidFill>
              </a:rPr>
              <a:t>Ricardo </a:t>
            </a:r>
            <a:r>
              <a:rPr lang="en-US" sz="1000" dirty="0">
                <a:solidFill>
                  <a:srgbClr val="5F5F5F"/>
                </a:solidFill>
              </a:rPr>
              <a:t>Anzaldúa</a:t>
            </a:r>
          </a:p>
          <a:p>
            <a:r>
              <a:rPr lang="en-US" sz="1000" dirty="0">
                <a:solidFill>
                  <a:srgbClr val="5F5F5F"/>
                </a:solidFill>
              </a:rPr>
              <a:t>Arthur Axelson</a:t>
            </a:r>
          </a:p>
          <a:p>
            <a:r>
              <a:rPr lang="en-US" sz="1000" dirty="0" smtClean="0">
                <a:solidFill>
                  <a:srgbClr val="5F5F5F"/>
                </a:solidFill>
              </a:rPr>
              <a:t>Molly Jo Battenfield</a:t>
            </a:r>
            <a:endParaRPr lang="en-US" sz="1000" dirty="0">
              <a:solidFill>
                <a:srgbClr val="5F5F5F"/>
              </a:solidFill>
            </a:endParaRPr>
          </a:p>
          <a:p>
            <a:r>
              <a:rPr lang="en-US" sz="1000" dirty="0">
                <a:solidFill>
                  <a:srgbClr val="5F5F5F"/>
                </a:solidFill>
              </a:rPr>
              <a:t>Lauren Beatty</a:t>
            </a:r>
          </a:p>
          <a:p>
            <a:r>
              <a:rPr lang="en-US" sz="1000" dirty="0">
                <a:solidFill>
                  <a:srgbClr val="5F5F5F"/>
                </a:solidFill>
              </a:rPr>
              <a:t>Leyli Blanquicett</a:t>
            </a:r>
          </a:p>
          <a:p>
            <a:r>
              <a:rPr lang="en-US" sz="1000" dirty="0">
                <a:solidFill>
                  <a:srgbClr val="5F5F5F"/>
                </a:solidFill>
              </a:rPr>
              <a:t>Carmela Booker</a:t>
            </a:r>
          </a:p>
          <a:p>
            <a:r>
              <a:rPr lang="en-US" sz="1000" dirty="0" smtClean="0">
                <a:solidFill>
                  <a:srgbClr val="5F5F5F"/>
                </a:solidFill>
              </a:rPr>
              <a:t>Marcia </a:t>
            </a:r>
            <a:r>
              <a:rPr lang="en-US" sz="1000" dirty="0">
                <a:solidFill>
                  <a:srgbClr val="5F5F5F"/>
                </a:solidFill>
              </a:rPr>
              <a:t>Brager</a:t>
            </a:r>
          </a:p>
          <a:p>
            <a:r>
              <a:rPr lang="en-US" sz="1000" dirty="0">
                <a:solidFill>
                  <a:srgbClr val="5F5F5F"/>
                </a:solidFill>
              </a:rPr>
              <a:t>Carol Brandt</a:t>
            </a:r>
          </a:p>
          <a:p>
            <a:r>
              <a:rPr lang="en-US" sz="1000" dirty="0" smtClean="0">
                <a:solidFill>
                  <a:srgbClr val="5F5F5F"/>
                </a:solidFill>
              </a:rPr>
              <a:t>Andrea </a:t>
            </a:r>
            <a:r>
              <a:rPr lang="en-US" sz="1000" dirty="0">
                <a:solidFill>
                  <a:srgbClr val="5F5F5F"/>
                </a:solidFill>
              </a:rPr>
              <a:t>Bridgeman</a:t>
            </a:r>
          </a:p>
          <a:p>
            <a:r>
              <a:rPr lang="en-US" sz="1000" dirty="0" err="1">
                <a:solidFill>
                  <a:srgbClr val="5F5F5F"/>
                </a:solidFill>
              </a:rPr>
              <a:t>Raynelle</a:t>
            </a:r>
            <a:r>
              <a:rPr lang="en-US" sz="1000" dirty="0">
                <a:solidFill>
                  <a:srgbClr val="5F5F5F"/>
                </a:solidFill>
              </a:rPr>
              <a:t> Brooks</a:t>
            </a:r>
          </a:p>
          <a:p>
            <a:r>
              <a:rPr lang="en-US" sz="1000" dirty="0">
                <a:solidFill>
                  <a:srgbClr val="5F5F5F"/>
                </a:solidFill>
              </a:rPr>
              <a:t>Barbara Burkett</a:t>
            </a:r>
          </a:p>
          <a:p>
            <a:r>
              <a:rPr lang="en-US" sz="1000" dirty="0">
                <a:solidFill>
                  <a:srgbClr val="5F5F5F"/>
                </a:solidFill>
              </a:rPr>
              <a:t>Sylvia Byrd</a:t>
            </a:r>
          </a:p>
          <a:p>
            <a:r>
              <a:rPr lang="en-US" sz="1000" dirty="0">
                <a:solidFill>
                  <a:srgbClr val="5F5F5F"/>
                </a:solidFill>
              </a:rPr>
              <a:t>Yolanda Byrd</a:t>
            </a:r>
          </a:p>
          <a:p>
            <a:r>
              <a:rPr lang="en-US" sz="1000" dirty="0">
                <a:solidFill>
                  <a:srgbClr val="5F5F5F"/>
                </a:solidFill>
              </a:rPr>
              <a:t>Amber Ceballos</a:t>
            </a:r>
          </a:p>
        </p:txBody>
      </p:sp>
      <p:sp>
        <p:nvSpPr>
          <p:cNvPr id="6" name="TextBox 5"/>
          <p:cNvSpPr txBox="1"/>
          <p:nvPr/>
        </p:nvSpPr>
        <p:spPr>
          <a:xfrm>
            <a:off x="457200" y="1241107"/>
            <a:ext cx="8229600" cy="492443"/>
          </a:xfrm>
          <a:prstGeom prst="rect">
            <a:avLst/>
          </a:prstGeom>
          <a:noFill/>
        </p:spPr>
        <p:txBody>
          <a:bodyPr wrap="square" rtlCol="0">
            <a:spAutoFit/>
          </a:bodyPr>
          <a:lstStyle/>
          <a:p>
            <a:pPr algn="ctr"/>
            <a:r>
              <a:rPr lang="it-IT" sz="2600" b="1" dirty="0">
                <a:solidFill>
                  <a:srgbClr val="E3B65A"/>
                </a:solidFill>
                <a:latin typeface="+mj-lt"/>
                <a:ea typeface="Gotham Book" charset="0"/>
                <a:cs typeface="Gotham Book" charset="0"/>
              </a:rPr>
              <a:t>Freddie Mac Pro Bono Program Participants, 2018</a:t>
            </a:r>
            <a:endParaRPr lang="en-US" sz="2600" b="1" dirty="0">
              <a:solidFill>
                <a:srgbClr val="E3B65A"/>
              </a:solidFill>
              <a:latin typeface="+mj-lt"/>
              <a:ea typeface="Gotham Book" charset="0"/>
              <a:cs typeface="Gotham Book" charset="0"/>
            </a:endParaRPr>
          </a:p>
        </p:txBody>
      </p:sp>
      <p:sp>
        <p:nvSpPr>
          <p:cNvPr id="7" name="TextBox 6"/>
          <p:cNvSpPr txBox="1"/>
          <p:nvPr/>
        </p:nvSpPr>
        <p:spPr>
          <a:xfrm>
            <a:off x="1920240" y="2011202"/>
            <a:ext cx="1463040" cy="2462213"/>
          </a:xfrm>
          <a:prstGeom prst="rect">
            <a:avLst/>
          </a:prstGeom>
          <a:noFill/>
        </p:spPr>
        <p:txBody>
          <a:bodyPr wrap="none" lIns="0" tIns="0" rIns="0" bIns="0" numCol="1" spcCol="0" rtlCol="0">
            <a:spAutoFit/>
          </a:bodyPr>
          <a:lstStyle/>
          <a:p>
            <a:r>
              <a:rPr lang="en-US" sz="1000" dirty="0" smtClean="0">
                <a:solidFill>
                  <a:srgbClr val="5F5F5F"/>
                </a:solidFill>
              </a:rPr>
              <a:t>Wendell </a:t>
            </a:r>
            <a:r>
              <a:rPr lang="en-US" sz="1000" dirty="0">
                <a:solidFill>
                  <a:srgbClr val="5F5F5F"/>
                </a:solidFill>
              </a:rPr>
              <a:t>Chambliss</a:t>
            </a:r>
          </a:p>
          <a:p>
            <a:r>
              <a:rPr lang="en-US" sz="1000" dirty="0" smtClean="0">
                <a:solidFill>
                  <a:srgbClr val="5F5F5F"/>
                </a:solidFill>
              </a:rPr>
              <a:t>Helen </a:t>
            </a:r>
            <a:r>
              <a:rPr lang="en-US" sz="1000" dirty="0">
                <a:solidFill>
                  <a:srgbClr val="5F5F5F"/>
                </a:solidFill>
              </a:rPr>
              <a:t>Choi</a:t>
            </a:r>
          </a:p>
          <a:p>
            <a:r>
              <a:rPr lang="en-US" sz="1000" dirty="0">
                <a:solidFill>
                  <a:srgbClr val="5F5F5F"/>
                </a:solidFill>
              </a:rPr>
              <a:t>Nancy Chu</a:t>
            </a:r>
          </a:p>
          <a:p>
            <a:r>
              <a:rPr lang="en-US" sz="1000" dirty="0">
                <a:solidFill>
                  <a:srgbClr val="5F5F5F"/>
                </a:solidFill>
              </a:rPr>
              <a:t>Darren </a:t>
            </a:r>
            <a:r>
              <a:rPr lang="en-US" sz="1000" dirty="0" smtClean="0">
                <a:solidFill>
                  <a:srgbClr val="5F5F5F"/>
                </a:solidFill>
              </a:rPr>
              <a:t>Cooper</a:t>
            </a:r>
            <a:endParaRPr lang="en-US" sz="1000" dirty="0">
              <a:solidFill>
                <a:srgbClr val="5F5F5F"/>
              </a:solidFill>
            </a:endParaRPr>
          </a:p>
          <a:p>
            <a:r>
              <a:rPr lang="en-US" sz="1000" dirty="0" smtClean="0">
                <a:solidFill>
                  <a:srgbClr val="5F5F5F"/>
                </a:solidFill>
              </a:rPr>
              <a:t>Maya </a:t>
            </a:r>
            <a:r>
              <a:rPr lang="en-US" sz="1000" dirty="0">
                <a:solidFill>
                  <a:srgbClr val="5F5F5F"/>
                </a:solidFill>
              </a:rPr>
              <a:t>Crone</a:t>
            </a:r>
          </a:p>
          <a:p>
            <a:r>
              <a:rPr lang="en-US" sz="1000" dirty="0" smtClean="0">
                <a:solidFill>
                  <a:srgbClr val="5F5F5F"/>
                </a:solidFill>
              </a:rPr>
              <a:t>Colleen </a:t>
            </a:r>
            <a:r>
              <a:rPr lang="en-US" sz="1000" dirty="0">
                <a:solidFill>
                  <a:srgbClr val="5F5F5F"/>
                </a:solidFill>
              </a:rPr>
              <a:t>Dalton</a:t>
            </a:r>
          </a:p>
          <a:p>
            <a:r>
              <a:rPr lang="en-US" sz="1000" dirty="0" err="1">
                <a:solidFill>
                  <a:srgbClr val="5F5F5F"/>
                </a:solidFill>
              </a:rPr>
              <a:t>Filicia</a:t>
            </a:r>
            <a:r>
              <a:rPr lang="en-US" sz="1000" dirty="0">
                <a:solidFill>
                  <a:srgbClr val="5F5F5F"/>
                </a:solidFill>
              </a:rPr>
              <a:t> </a:t>
            </a:r>
            <a:r>
              <a:rPr lang="en-US" sz="1000" dirty="0" smtClean="0">
                <a:solidFill>
                  <a:srgbClr val="5F5F5F"/>
                </a:solidFill>
              </a:rPr>
              <a:t>Davenport</a:t>
            </a:r>
            <a:endParaRPr lang="en-US" sz="1000" dirty="0">
              <a:solidFill>
                <a:srgbClr val="5F5F5F"/>
              </a:solidFill>
            </a:endParaRPr>
          </a:p>
          <a:p>
            <a:r>
              <a:rPr lang="en-US" sz="1000" dirty="0">
                <a:solidFill>
                  <a:srgbClr val="5F5F5F"/>
                </a:solidFill>
              </a:rPr>
              <a:t>Jennifer Davila</a:t>
            </a:r>
          </a:p>
          <a:p>
            <a:r>
              <a:rPr lang="en-US" sz="1000" dirty="0" err="1">
                <a:solidFill>
                  <a:srgbClr val="5F5F5F"/>
                </a:solidFill>
              </a:rPr>
              <a:t>Ekua</a:t>
            </a:r>
            <a:r>
              <a:rPr lang="en-US" sz="1000" dirty="0">
                <a:solidFill>
                  <a:srgbClr val="5F5F5F"/>
                </a:solidFill>
              </a:rPr>
              <a:t> Davis</a:t>
            </a:r>
          </a:p>
          <a:p>
            <a:r>
              <a:rPr lang="en-US" sz="1000" dirty="0">
                <a:solidFill>
                  <a:srgbClr val="5F5F5F"/>
                </a:solidFill>
              </a:rPr>
              <a:t>Arnold Dean</a:t>
            </a:r>
          </a:p>
          <a:p>
            <a:r>
              <a:rPr lang="en-US" sz="1000" dirty="0">
                <a:solidFill>
                  <a:srgbClr val="5F5F5F"/>
                </a:solidFill>
              </a:rPr>
              <a:t>William Dean</a:t>
            </a:r>
          </a:p>
          <a:p>
            <a:r>
              <a:rPr lang="en-US" sz="1000" dirty="0" err="1">
                <a:solidFill>
                  <a:srgbClr val="5F5F5F"/>
                </a:solidFill>
              </a:rPr>
              <a:t>Oonagh</a:t>
            </a:r>
            <a:r>
              <a:rPr lang="en-US" sz="1000" dirty="0">
                <a:solidFill>
                  <a:srgbClr val="5F5F5F"/>
                </a:solidFill>
              </a:rPr>
              <a:t> </a:t>
            </a:r>
            <a:r>
              <a:rPr lang="en-US" sz="1000" dirty="0" err="1">
                <a:solidFill>
                  <a:srgbClr val="5F5F5F"/>
                </a:solidFill>
              </a:rPr>
              <a:t>Deasy</a:t>
            </a:r>
            <a:endParaRPr lang="en-US" sz="1000" dirty="0">
              <a:solidFill>
                <a:srgbClr val="5F5F5F"/>
              </a:solidFill>
            </a:endParaRPr>
          </a:p>
          <a:p>
            <a:r>
              <a:rPr lang="en-US" sz="1000" dirty="0">
                <a:solidFill>
                  <a:srgbClr val="5F5F5F"/>
                </a:solidFill>
              </a:rPr>
              <a:t>Elizabeth Dillon</a:t>
            </a:r>
          </a:p>
          <a:p>
            <a:r>
              <a:rPr lang="en-US" sz="1000" dirty="0">
                <a:solidFill>
                  <a:srgbClr val="5F5F5F"/>
                </a:solidFill>
              </a:rPr>
              <a:t>Andrea Dinkins</a:t>
            </a:r>
          </a:p>
          <a:p>
            <a:r>
              <a:rPr lang="en-US" sz="1000" dirty="0">
                <a:solidFill>
                  <a:srgbClr val="5F5F5F"/>
                </a:solidFill>
              </a:rPr>
              <a:t>Mary Donnelly</a:t>
            </a:r>
          </a:p>
          <a:p>
            <a:r>
              <a:rPr lang="en-US" sz="1000" dirty="0">
                <a:solidFill>
                  <a:srgbClr val="5F5F5F"/>
                </a:solidFill>
              </a:rPr>
              <a:t>Jeffrey </a:t>
            </a:r>
            <a:r>
              <a:rPr lang="en-US" sz="1000" dirty="0" smtClean="0">
                <a:solidFill>
                  <a:srgbClr val="5F5F5F"/>
                </a:solidFill>
              </a:rPr>
              <a:t>Dorsey</a:t>
            </a:r>
            <a:endParaRPr lang="en-US" sz="1000" dirty="0">
              <a:solidFill>
                <a:srgbClr val="5F5F5F"/>
              </a:solidFill>
            </a:endParaRPr>
          </a:p>
        </p:txBody>
      </p:sp>
      <p:sp>
        <p:nvSpPr>
          <p:cNvPr id="8" name="TextBox 7"/>
          <p:cNvSpPr txBox="1"/>
          <p:nvPr/>
        </p:nvSpPr>
        <p:spPr>
          <a:xfrm>
            <a:off x="5760720" y="2011199"/>
            <a:ext cx="1463040" cy="2462213"/>
          </a:xfrm>
          <a:prstGeom prst="rect">
            <a:avLst/>
          </a:prstGeom>
          <a:noFill/>
        </p:spPr>
        <p:txBody>
          <a:bodyPr wrap="none" lIns="0" tIns="0" rIns="0" bIns="0" numCol="1" spcCol="0" rtlCol="0">
            <a:spAutoFit/>
          </a:bodyPr>
          <a:lstStyle/>
          <a:p>
            <a:pPr algn="r"/>
            <a:r>
              <a:rPr lang="en-US" sz="1000" dirty="0">
                <a:solidFill>
                  <a:srgbClr val="5F5F5F"/>
                </a:solidFill>
              </a:rPr>
              <a:t>Jennifer Douglas</a:t>
            </a:r>
          </a:p>
          <a:p>
            <a:pPr algn="r"/>
            <a:r>
              <a:rPr lang="en-US" sz="1000" dirty="0">
                <a:solidFill>
                  <a:srgbClr val="5F5F5F"/>
                </a:solidFill>
              </a:rPr>
              <a:t>Kim Dutcher</a:t>
            </a:r>
          </a:p>
          <a:p>
            <a:pPr algn="r"/>
            <a:r>
              <a:rPr lang="en-US" sz="1000" dirty="0">
                <a:solidFill>
                  <a:srgbClr val="5F5F5F"/>
                </a:solidFill>
              </a:rPr>
              <a:t>James Edmonds</a:t>
            </a:r>
          </a:p>
          <a:p>
            <a:pPr algn="r"/>
            <a:r>
              <a:rPr lang="en-US" sz="1000" dirty="0" err="1">
                <a:solidFill>
                  <a:srgbClr val="5F5F5F"/>
                </a:solidFill>
              </a:rPr>
              <a:t>Tatjana</a:t>
            </a:r>
            <a:r>
              <a:rPr lang="en-US" sz="1000" dirty="0">
                <a:solidFill>
                  <a:srgbClr val="5F5F5F"/>
                </a:solidFill>
              </a:rPr>
              <a:t> El </a:t>
            </a:r>
            <a:r>
              <a:rPr lang="en-US" sz="1000" dirty="0" err="1">
                <a:solidFill>
                  <a:srgbClr val="5F5F5F"/>
                </a:solidFill>
              </a:rPr>
              <a:t>Shamy</a:t>
            </a:r>
            <a:endParaRPr lang="en-US" sz="1000" dirty="0">
              <a:solidFill>
                <a:srgbClr val="5F5F5F"/>
              </a:solidFill>
            </a:endParaRPr>
          </a:p>
          <a:p>
            <a:pPr algn="r"/>
            <a:r>
              <a:rPr lang="en-US" sz="1000" dirty="0">
                <a:solidFill>
                  <a:srgbClr val="5F5F5F"/>
                </a:solidFill>
              </a:rPr>
              <a:t>Sherri Evans-Harris</a:t>
            </a:r>
          </a:p>
          <a:p>
            <a:pPr algn="r"/>
            <a:r>
              <a:rPr lang="en-US" sz="1000" dirty="0">
                <a:solidFill>
                  <a:srgbClr val="5F5F5F"/>
                </a:solidFill>
              </a:rPr>
              <a:t>Margaret Everson-Fisher</a:t>
            </a:r>
          </a:p>
          <a:p>
            <a:pPr algn="r"/>
            <a:r>
              <a:rPr lang="en-US" sz="1000" dirty="0">
                <a:solidFill>
                  <a:srgbClr val="5F5F5F"/>
                </a:solidFill>
              </a:rPr>
              <a:t>Ronald </a:t>
            </a:r>
            <a:r>
              <a:rPr lang="en-US" sz="1000" dirty="0" err="1" smtClean="0">
                <a:solidFill>
                  <a:srgbClr val="5F5F5F"/>
                </a:solidFill>
              </a:rPr>
              <a:t>Ferlazzo</a:t>
            </a:r>
            <a:endParaRPr lang="en-US" sz="1000" dirty="0">
              <a:solidFill>
                <a:srgbClr val="5F5F5F"/>
              </a:solidFill>
            </a:endParaRPr>
          </a:p>
          <a:p>
            <a:pPr algn="r"/>
            <a:r>
              <a:rPr lang="en-US" sz="1000" dirty="0">
                <a:solidFill>
                  <a:srgbClr val="5F5F5F"/>
                </a:solidFill>
              </a:rPr>
              <a:t>Carolyn </a:t>
            </a:r>
            <a:r>
              <a:rPr lang="en-US" sz="1000" dirty="0" err="1">
                <a:solidFill>
                  <a:srgbClr val="5F5F5F"/>
                </a:solidFill>
              </a:rPr>
              <a:t>Flury</a:t>
            </a:r>
            <a:endParaRPr lang="en-US" sz="1000" dirty="0">
              <a:solidFill>
                <a:srgbClr val="5F5F5F"/>
              </a:solidFill>
            </a:endParaRPr>
          </a:p>
          <a:p>
            <a:pPr algn="r"/>
            <a:r>
              <a:rPr lang="en-US" sz="1000" dirty="0">
                <a:solidFill>
                  <a:srgbClr val="5F5F5F"/>
                </a:solidFill>
              </a:rPr>
              <a:t>Peter Freeman</a:t>
            </a:r>
          </a:p>
          <a:p>
            <a:pPr algn="r"/>
            <a:r>
              <a:rPr lang="en-US" sz="1000" dirty="0">
                <a:solidFill>
                  <a:srgbClr val="5F5F5F"/>
                </a:solidFill>
              </a:rPr>
              <a:t>Judith Gayer</a:t>
            </a:r>
          </a:p>
          <a:p>
            <a:pPr algn="r"/>
            <a:r>
              <a:rPr lang="en-US" sz="1000" dirty="0">
                <a:solidFill>
                  <a:srgbClr val="5F5F5F"/>
                </a:solidFill>
              </a:rPr>
              <a:t>Mark </a:t>
            </a:r>
            <a:r>
              <a:rPr lang="en-US" sz="1000" dirty="0" err="1" smtClean="0">
                <a:solidFill>
                  <a:srgbClr val="5F5F5F"/>
                </a:solidFill>
              </a:rPr>
              <a:t>Goodin</a:t>
            </a:r>
            <a:endParaRPr lang="en-US" sz="1000" dirty="0">
              <a:solidFill>
                <a:srgbClr val="5F5F5F"/>
              </a:solidFill>
            </a:endParaRPr>
          </a:p>
          <a:p>
            <a:pPr algn="r"/>
            <a:r>
              <a:rPr lang="en-US" sz="1000" dirty="0">
                <a:solidFill>
                  <a:srgbClr val="5F5F5F"/>
                </a:solidFill>
              </a:rPr>
              <a:t>Dana Gould</a:t>
            </a:r>
          </a:p>
          <a:p>
            <a:pPr algn="r"/>
            <a:r>
              <a:rPr lang="en-US" sz="1000" dirty="0">
                <a:solidFill>
                  <a:srgbClr val="5F5F5F"/>
                </a:solidFill>
              </a:rPr>
              <a:t>John </a:t>
            </a:r>
            <a:r>
              <a:rPr lang="en-US" sz="1000" dirty="0" err="1">
                <a:solidFill>
                  <a:srgbClr val="5F5F5F"/>
                </a:solidFill>
              </a:rPr>
              <a:t>Gutowski</a:t>
            </a:r>
            <a:endParaRPr lang="en-US" sz="1000" dirty="0">
              <a:solidFill>
                <a:srgbClr val="5F5F5F"/>
              </a:solidFill>
            </a:endParaRPr>
          </a:p>
          <a:p>
            <a:pPr algn="r"/>
            <a:r>
              <a:rPr lang="en-US" sz="1000" dirty="0">
                <a:solidFill>
                  <a:srgbClr val="5F5F5F"/>
                </a:solidFill>
              </a:rPr>
              <a:t>Jacqueline </a:t>
            </a:r>
            <a:r>
              <a:rPr lang="en-US" sz="1000" dirty="0" err="1">
                <a:solidFill>
                  <a:srgbClr val="5F5F5F"/>
                </a:solidFill>
              </a:rPr>
              <a:t>Haberer</a:t>
            </a:r>
            <a:endParaRPr lang="en-US" sz="1000" dirty="0">
              <a:solidFill>
                <a:srgbClr val="5F5F5F"/>
              </a:solidFill>
            </a:endParaRPr>
          </a:p>
          <a:p>
            <a:pPr algn="r"/>
            <a:r>
              <a:rPr lang="en-US" sz="1000" dirty="0">
                <a:solidFill>
                  <a:srgbClr val="5F5F5F"/>
                </a:solidFill>
              </a:rPr>
              <a:t>Cynthia </a:t>
            </a:r>
            <a:r>
              <a:rPr lang="en-US" sz="1000" dirty="0" err="1" smtClean="0">
                <a:solidFill>
                  <a:srgbClr val="5F5F5F"/>
                </a:solidFill>
              </a:rPr>
              <a:t>Hajost</a:t>
            </a:r>
            <a:endParaRPr lang="en-US" sz="1000" dirty="0">
              <a:solidFill>
                <a:srgbClr val="5F5F5F"/>
              </a:solidFill>
            </a:endParaRPr>
          </a:p>
          <a:p>
            <a:pPr algn="r"/>
            <a:r>
              <a:rPr lang="en-US" sz="1000" dirty="0">
                <a:solidFill>
                  <a:srgbClr val="5F5F5F"/>
                </a:solidFill>
              </a:rPr>
              <a:t>Kenton </a:t>
            </a:r>
            <a:r>
              <a:rPr lang="en-US" sz="1000" dirty="0" err="1" smtClean="0">
                <a:solidFill>
                  <a:srgbClr val="5F5F5F"/>
                </a:solidFill>
              </a:rPr>
              <a:t>Hambrick</a:t>
            </a:r>
            <a:endParaRPr lang="en-US" sz="1000" dirty="0">
              <a:solidFill>
                <a:srgbClr val="5F5F5F"/>
              </a:solidFill>
            </a:endParaRPr>
          </a:p>
        </p:txBody>
      </p:sp>
      <p:sp>
        <p:nvSpPr>
          <p:cNvPr id="10" name="TextBox 9"/>
          <p:cNvSpPr txBox="1"/>
          <p:nvPr/>
        </p:nvSpPr>
        <p:spPr>
          <a:xfrm>
            <a:off x="7223760" y="2011199"/>
            <a:ext cx="1463040" cy="2462213"/>
          </a:xfrm>
          <a:prstGeom prst="rect">
            <a:avLst/>
          </a:prstGeom>
          <a:noFill/>
        </p:spPr>
        <p:txBody>
          <a:bodyPr wrap="none" lIns="0" tIns="0" rIns="0" bIns="0" numCol="1" spcCol="0" rtlCol="0">
            <a:spAutoFit/>
          </a:bodyPr>
          <a:lstStyle/>
          <a:p>
            <a:pPr algn="r"/>
            <a:r>
              <a:rPr lang="en-US" sz="1000" dirty="0" err="1">
                <a:solidFill>
                  <a:srgbClr val="5F5F5F"/>
                </a:solidFill>
              </a:rPr>
              <a:t>Aslynn</a:t>
            </a:r>
            <a:r>
              <a:rPr lang="en-US" sz="1000" dirty="0">
                <a:solidFill>
                  <a:srgbClr val="5F5F5F"/>
                </a:solidFill>
              </a:rPr>
              <a:t> Hogue</a:t>
            </a:r>
          </a:p>
          <a:p>
            <a:pPr algn="r"/>
            <a:r>
              <a:rPr lang="en-US" sz="1000" dirty="0">
                <a:solidFill>
                  <a:srgbClr val="5F5F5F"/>
                </a:solidFill>
              </a:rPr>
              <a:t>Mary Howard</a:t>
            </a:r>
          </a:p>
          <a:p>
            <a:pPr algn="r"/>
            <a:r>
              <a:rPr lang="en-US" sz="1000" dirty="0">
                <a:solidFill>
                  <a:srgbClr val="5F5F5F"/>
                </a:solidFill>
              </a:rPr>
              <a:t>James Humphrey</a:t>
            </a:r>
          </a:p>
          <a:p>
            <a:pPr algn="r"/>
            <a:r>
              <a:rPr lang="en-US" sz="1000" dirty="0" err="1">
                <a:solidFill>
                  <a:srgbClr val="5F5F5F"/>
                </a:solidFill>
              </a:rPr>
              <a:t>Olma</a:t>
            </a:r>
            <a:r>
              <a:rPr lang="en-US" sz="1000" dirty="0">
                <a:solidFill>
                  <a:srgbClr val="5F5F5F"/>
                </a:solidFill>
              </a:rPr>
              <a:t> </a:t>
            </a:r>
            <a:r>
              <a:rPr lang="en-US" sz="1000" dirty="0" err="1">
                <a:solidFill>
                  <a:srgbClr val="5F5F5F"/>
                </a:solidFill>
              </a:rPr>
              <a:t>Inocentes</a:t>
            </a:r>
            <a:endParaRPr lang="en-US" sz="1000" dirty="0">
              <a:solidFill>
                <a:srgbClr val="5F5F5F"/>
              </a:solidFill>
            </a:endParaRPr>
          </a:p>
          <a:p>
            <a:pPr algn="r"/>
            <a:r>
              <a:rPr lang="en-US" sz="1000" dirty="0">
                <a:solidFill>
                  <a:srgbClr val="5F5F5F"/>
                </a:solidFill>
              </a:rPr>
              <a:t>Karen Jackson</a:t>
            </a:r>
          </a:p>
          <a:p>
            <a:pPr algn="r"/>
            <a:r>
              <a:rPr lang="en-US" sz="1000" dirty="0">
                <a:solidFill>
                  <a:srgbClr val="5F5F5F"/>
                </a:solidFill>
              </a:rPr>
              <a:t>Om </a:t>
            </a:r>
            <a:r>
              <a:rPr lang="en-US" sz="1000" dirty="0" err="1">
                <a:solidFill>
                  <a:srgbClr val="5F5F5F"/>
                </a:solidFill>
              </a:rPr>
              <a:t>Jahagirdar</a:t>
            </a:r>
            <a:endParaRPr lang="en-US" sz="1000" dirty="0">
              <a:solidFill>
                <a:srgbClr val="5F5F5F"/>
              </a:solidFill>
            </a:endParaRPr>
          </a:p>
          <a:p>
            <a:pPr algn="r"/>
            <a:r>
              <a:rPr lang="en-US" sz="1000" dirty="0">
                <a:solidFill>
                  <a:srgbClr val="5F5F5F"/>
                </a:solidFill>
              </a:rPr>
              <a:t>Kathy </a:t>
            </a:r>
            <a:r>
              <a:rPr lang="en-US" sz="1000" dirty="0" err="1">
                <a:solidFill>
                  <a:srgbClr val="5F5F5F"/>
                </a:solidFill>
              </a:rPr>
              <a:t>Janowitz</a:t>
            </a:r>
            <a:endParaRPr lang="en-US" sz="1000" dirty="0">
              <a:solidFill>
                <a:srgbClr val="5F5F5F"/>
              </a:solidFill>
            </a:endParaRPr>
          </a:p>
          <a:p>
            <a:pPr algn="r"/>
            <a:r>
              <a:rPr lang="en-US" sz="1000" dirty="0">
                <a:solidFill>
                  <a:srgbClr val="5F5F5F"/>
                </a:solidFill>
              </a:rPr>
              <a:t>Karen Johnson</a:t>
            </a:r>
          </a:p>
          <a:p>
            <a:pPr algn="r"/>
            <a:r>
              <a:rPr lang="en-US" sz="1000" dirty="0">
                <a:solidFill>
                  <a:srgbClr val="5F5F5F"/>
                </a:solidFill>
              </a:rPr>
              <a:t>Brendan Jordan</a:t>
            </a:r>
          </a:p>
          <a:p>
            <a:pPr algn="r"/>
            <a:r>
              <a:rPr lang="en-US" sz="1000" dirty="0">
                <a:solidFill>
                  <a:srgbClr val="5F5F5F"/>
                </a:solidFill>
              </a:rPr>
              <a:t>Kirsten Keating</a:t>
            </a:r>
          </a:p>
          <a:p>
            <a:pPr algn="r"/>
            <a:r>
              <a:rPr lang="en-US" sz="1000" dirty="0">
                <a:solidFill>
                  <a:srgbClr val="5F5F5F"/>
                </a:solidFill>
              </a:rPr>
              <a:t>Cathy </a:t>
            </a:r>
            <a:r>
              <a:rPr lang="en-US" sz="1000" dirty="0" smtClean="0">
                <a:solidFill>
                  <a:srgbClr val="5F5F5F"/>
                </a:solidFill>
              </a:rPr>
              <a:t>Kellerman</a:t>
            </a:r>
            <a:endParaRPr lang="en-US" sz="1000" dirty="0">
              <a:solidFill>
                <a:srgbClr val="5F5F5F"/>
              </a:solidFill>
            </a:endParaRPr>
          </a:p>
          <a:p>
            <a:pPr algn="r"/>
            <a:r>
              <a:rPr lang="en-US" sz="1000" dirty="0">
                <a:solidFill>
                  <a:srgbClr val="5F5F5F"/>
                </a:solidFill>
              </a:rPr>
              <a:t>Lenore </a:t>
            </a:r>
            <a:r>
              <a:rPr lang="en-US" sz="1000" dirty="0" smtClean="0">
                <a:solidFill>
                  <a:srgbClr val="5F5F5F"/>
                </a:solidFill>
              </a:rPr>
              <a:t>Kelly</a:t>
            </a:r>
            <a:endParaRPr lang="en-US" sz="1000" dirty="0">
              <a:solidFill>
                <a:srgbClr val="5F5F5F"/>
              </a:solidFill>
            </a:endParaRPr>
          </a:p>
          <a:p>
            <a:pPr algn="r"/>
            <a:r>
              <a:rPr lang="en-US" sz="1000" dirty="0">
                <a:solidFill>
                  <a:srgbClr val="5F5F5F"/>
                </a:solidFill>
              </a:rPr>
              <a:t>Carol Khalil</a:t>
            </a:r>
          </a:p>
          <a:p>
            <a:pPr algn="r"/>
            <a:r>
              <a:rPr lang="en-US" sz="1000" dirty="0">
                <a:solidFill>
                  <a:srgbClr val="5F5F5F"/>
                </a:solidFill>
              </a:rPr>
              <a:t>Marcia </a:t>
            </a:r>
            <a:r>
              <a:rPr lang="en-US" sz="1000" dirty="0" err="1">
                <a:solidFill>
                  <a:srgbClr val="5F5F5F"/>
                </a:solidFill>
              </a:rPr>
              <a:t>Kirton</a:t>
            </a:r>
            <a:r>
              <a:rPr lang="en-US" sz="1000" dirty="0">
                <a:solidFill>
                  <a:srgbClr val="5F5F5F"/>
                </a:solidFill>
              </a:rPr>
              <a:t>-Caesar</a:t>
            </a:r>
          </a:p>
          <a:p>
            <a:pPr algn="r"/>
            <a:r>
              <a:rPr lang="en-US" sz="1000" dirty="0">
                <a:solidFill>
                  <a:srgbClr val="5F5F5F"/>
                </a:solidFill>
              </a:rPr>
              <a:t>Kay </a:t>
            </a:r>
            <a:r>
              <a:rPr lang="en-US" sz="1000" dirty="0" err="1">
                <a:solidFill>
                  <a:srgbClr val="5F5F5F"/>
                </a:solidFill>
              </a:rPr>
              <a:t>Kornman</a:t>
            </a:r>
            <a:endParaRPr lang="en-US" sz="1000" dirty="0">
              <a:solidFill>
                <a:srgbClr val="5F5F5F"/>
              </a:solidFill>
            </a:endParaRPr>
          </a:p>
          <a:p>
            <a:pPr algn="r"/>
            <a:r>
              <a:rPr lang="en-US" sz="1000" dirty="0">
                <a:solidFill>
                  <a:srgbClr val="5F5F5F"/>
                </a:solidFill>
              </a:rPr>
              <a:t>Allan </a:t>
            </a:r>
            <a:r>
              <a:rPr lang="en-US" sz="1000" dirty="0" err="1">
                <a:solidFill>
                  <a:srgbClr val="5F5F5F"/>
                </a:solidFill>
              </a:rPr>
              <a:t>Krinsman</a:t>
            </a:r>
            <a:endParaRPr lang="en-US" sz="1000" dirty="0">
              <a:solidFill>
                <a:srgbClr val="5F5F5F"/>
              </a:solidFill>
            </a:endParaRPr>
          </a:p>
        </p:txBody>
      </p:sp>
      <p:sp>
        <p:nvSpPr>
          <p:cNvPr id="11" name="TextBox 10"/>
          <p:cNvSpPr txBox="1"/>
          <p:nvPr/>
        </p:nvSpPr>
        <p:spPr>
          <a:xfrm>
            <a:off x="7877874" y="4612562"/>
            <a:ext cx="822960" cy="138499"/>
          </a:xfrm>
          <a:prstGeom prst="rect">
            <a:avLst/>
          </a:prstGeom>
          <a:noFill/>
        </p:spPr>
        <p:txBody>
          <a:bodyPr wrap="square" lIns="0" tIns="0" rIns="0" bIns="0" numCol="1" spcCol="0" rtlCol="0">
            <a:spAutoFit/>
          </a:bodyPr>
          <a:lstStyle/>
          <a:p>
            <a:pPr algn="ctr"/>
            <a:r>
              <a:rPr lang="en-US" sz="900" i="1" dirty="0" smtClean="0">
                <a:solidFill>
                  <a:srgbClr val="5F5F5F"/>
                </a:solidFill>
              </a:rPr>
              <a:t>– continued –</a:t>
            </a:r>
            <a:endParaRPr lang="en-US" sz="900" i="1" dirty="0">
              <a:solidFill>
                <a:srgbClr val="5F5F5F"/>
              </a:solidFill>
            </a:endParaRPr>
          </a:p>
        </p:txBody>
      </p:sp>
    </p:spTree>
    <p:extLst>
      <p:ext uri="{BB962C8B-B14F-4D97-AF65-F5344CB8AC3E}">
        <p14:creationId xmlns:p14="http://schemas.microsoft.com/office/powerpoint/2010/main" val="1160854087"/>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4680" y="1733550"/>
            <a:ext cx="2731777" cy="3017520"/>
          </a:xfrm>
          <a:prstGeom prst="rect">
            <a:avLst/>
          </a:prstGeom>
        </p:spPr>
      </p:pic>
      <p:sp>
        <p:nvSpPr>
          <p:cNvPr id="12" name="TextBox 11"/>
          <p:cNvSpPr txBox="1"/>
          <p:nvPr/>
        </p:nvSpPr>
        <p:spPr>
          <a:xfrm>
            <a:off x="457200" y="2011199"/>
            <a:ext cx="1463040" cy="2462213"/>
          </a:xfrm>
          <a:prstGeom prst="rect">
            <a:avLst/>
          </a:prstGeom>
          <a:noFill/>
        </p:spPr>
        <p:txBody>
          <a:bodyPr wrap="none" lIns="0" tIns="0" rIns="0" bIns="0" numCol="1" spcCol="0" rtlCol="0">
            <a:spAutoFit/>
          </a:bodyPr>
          <a:lstStyle/>
          <a:p>
            <a:r>
              <a:rPr lang="en-US" sz="1000" dirty="0">
                <a:solidFill>
                  <a:srgbClr val="5F5F5F"/>
                </a:solidFill>
              </a:rPr>
              <a:t>Sun </a:t>
            </a:r>
            <a:r>
              <a:rPr lang="en-US" sz="1000" dirty="0" err="1">
                <a:solidFill>
                  <a:srgbClr val="5F5F5F"/>
                </a:solidFill>
              </a:rPr>
              <a:t>Kupcis</a:t>
            </a:r>
            <a:endParaRPr lang="en-US" sz="1000" dirty="0">
              <a:solidFill>
                <a:srgbClr val="5F5F5F"/>
              </a:solidFill>
            </a:endParaRPr>
          </a:p>
          <a:p>
            <a:r>
              <a:rPr lang="en-US" sz="1000" dirty="0">
                <a:solidFill>
                  <a:srgbClr val="5F5F5F"/>
                </a:solidFill>
              </a:rPr>
              <a:t>Anya Kyong</a:t>
            </a:r>
          </a:p>
          <a:p>
            <a:r>
              <a:rPr lang="en-US" sz="1000" dirty="0">
                <a:solidFill>
                  <a:srgbClr val="5F5F5F"/>
                </a:solidFill>
              </a:rPr>
              <a:t>Indira </a:t>
            </a:r>
            <a:r>
              <a:rPr lang="en-US" sz="1000" dirty="0" err="1">
                <a:solidFill>
                  <a:srgbClr val="5F5F5F"/>
                </a:solidFill>
              </a:rPr>
              <a:t>Lall</a:t>
            </a:r>
            <a:endParaRPr lang="en-US" sz="1000" dirty="0">
              <a:solidFill>
                <a:srgbClr val="5F5F5F"/>
              </a:solidFill>
            </a:endParaRPr>
          </a:p>
          <a:p>
            <a:r>
              <a:rPr lang="en-US" sz="1000" dirty="0">
                <a:solidFill>
                  <a:srgbClr val="5F5F5F"/>
                </a:solidFill>
              </a:rPr>
              <a:t>Laura Lauer</a:t>
            </a:r>
          </a:p>
          <a:p>
            <a:r>
              <a:rPr lang="en-US" sz="1000" dirty="0">
                <a:solidFill>
                  <a:srgbClr val="5F5F5F"/>
                </a:solidFill>
              </a:rPr>
              <a:t>Robert Lawrence</a:t>
            </a:r>
          </a:p>
          <a:p>
            <a:r>
              <a:rPr lang="en-US" sz="1000" dirty="0">
                <a:solidFill>
                  <a:srgbClr val="5F5F5F"/>
                </a:solidFill>
              </a:rPr>
              <a:t>Adam Lichtenstein</a:t>
            </a:r>
          </a:p>
          <a:p>
            <a:r>
              <a:rPr lang="en-US" sz="1000" dirty="0">
                <a:solidFill>
                  <a:srgbClr val="5F5F5F"/>
                </a:solidFill>
              </a:rPr>
              <a:t>Howard </a:t>
            </a:r>
            <a:r>
              <a:rPr lang="en-US" sz="1000" dirty="0" err="1">
                <a:solidFill>
                  <a:srgbClr val="5F5F5F"/>
                </a:solidFill>
              </a:rPr>
              <a:t>Lindenberg</a:t>
            </a:r>
            <a:endParaRPr lang="en-US" sz="1000" dirty="0">
              <a:solidFill>
                <a:srgbClr val="5F5F5F"/>
              </a:solidFill>
            </a:endParaRPr>
          </a:p>
          <a:p>
            <a:r>
              <a:rPr lang="en-US" sz="1000" dirty="0">
                <a:solidFill>
                  <a:srgbClr val="5F5F5F"/>
                </a:solidFill>
              </a:rPr>
              <a:t>Sabrina Lozano</a:t>
            </a:r>
          </a:p>
          <a:p>
            <a:r>
              <a:rPr lang="en-US" sz="1000" dirty="0">
                <a:solidFill>
                  <a:srgbClr val="5F5F5F"/>
                </a:solidFill>
              </a:rPr>
              <a:t>Teresa </a:t>
            </a:r>
            <a:r>
              <a:rPr lang="en-US" sz="1000" dirty="0" err="1">
                <a:solidFill>
                  <a:srgbClr val="5F5F5F"/>
                </a:solidFill>
              </a:rPr>
              <a:t>Malisko</a:t>
            </a:r>
            <a:endParaRPr lang="en-US" sz="1000" dirty="0">
              <a:solidFill>
                <a:srgbClr val="5F5F5F"/>
              </a:solidFill>
            </a:endParaRPr>
          </a:p>
          <a:p>
            <a:r>
              <a:rPr lang="en-US" sz="1000" dirty="0">
                <a:solidFill>
                  <a:srgbClr val="5F5F5F"/>
                </a:solidFill>
              </a:rPr>
              <a:t>Jeffrey Marston</a:t>
            </a:r>
          </a:p>
          <a:p>
            <a:r>
              <a:rPr lang="en-US" sz="1000" dirty="0">
                <a:solidFill>
                  <a:srgbClr val="5F5F5F"/>
                </a:solidFill>
              </a:rPr>
              <a:t>Donna </a:t>
            </a:r>
            <a:r>
              <a:rPr lang="en-US" sz="1000" dirty="0" err="1">
                <a:solidFill>
                  <a:srgbClr val="5F5F5F"/>
                </a:solidFill>
              </a:rPr>
              <a:t>Martonik</a:t>
            </a:r>
            <a:endParaRPr lang="en-US" sz="1000" dirty="0">
              <a:solidFill>
                <a:srgbClr val="5F5F5F"/>
              </a:solidFill>
            </a:endParaRPr>
          </a:p>
          <a:p>
            <a:r>
              <a:rPr lang="en-US" sz="1000" dirty="0">
                <a:solidFill>
                  <a:srgbClr val="5F5F5F"/>
                </a:solidFill>
              </a:rPr>
              <a:t>Jennifer Mattox</a:t>
            </a:r>
          </a:p>
          <a:p>
            <a:r>
              <a:rPr lang="en-US" sz="1000" dirty="0" err="1">
                <a:solidFill>
                  <a:srgbClr val="5F5F5F"/>
                </a:solidFill>
              </a:rPr>
              <a:t>Nedra</a:t>
            </a:r>
            <a:r>
              <a:rPr lang="en-US" sz="1000" dirty="0">
                <a:solidFill>
                  <a:srgbClr val="5F5F5F"/>
                </a:solidFill>
              </a:rPr>
              <a:t> McCoy</a:t>
            </a:r>
          </a:p>
          <a:p>
            <a:r>
              <a:rPr lang="en-US" sz="1000" dirty="0">
                <a:solidFill>
                  <a:srgbClr val="5F5F5F"/>
                </a:solidFill>
              </a:rPr>
              <a:t>Matt McGuire</a:t>
            </a:r>
          </a:p>
          <a:p>
            <a:r>
              <a:rPr lang="en-US" sz="1000" dirty="0">
                <a:solidFill>
                  <a:srgbClr val="5F5F5F"/>
                </a:solidFill>
              </a:rPr>
              <a:t>Rosa Muñoz-</a:t>
            </a:r>
            <a:r>
              <a:rPr lang="en-US" sz="1000" dirty="0" err="1">
                <a:solidFill>
                  <a:srgbClr val="5F5F5F"/>
                </a:solidFill>
              </a:rPr>
              <a:t>Bogren</a:t>
            </a:r>
            <a:endParaRPr lang="en-US" sz="1000" dirty="0">
              <a:solidFill>
                <a:srgbClr val="5F5F5F"/>
              </a:solidFill>
            </a:endParaRPr>
          </a:p>
          <a:p>
            <a:r>
              <a:rPr lang="en-US" sz="1000" dirty="0">
                <a:solidFill>
                  <a:srgbClr val="5F5F5F"/>
                </a:solidFill>
              </a:rPr>
              <a:t>Alicia </a:t>
            </a:r>
            <a:r>
              <a:rPr lang="en-US" sz="1000" dirty="0" smtClean="0">
                <a:solidFill>
                  <a:srgbClr val="5F5F5F"/>
                </a:solidFill>
              </a:rPr>
              <a:t>Myara</a:t>
            </a:r>
            <a:endParaRPr lang="en-US" sz="1000" dirty="0">
              <a:solidFill>
                <a:srgbClr val="5F5F5F"/>
              </a:solidFill>
            </a:endParaRPr>
          </a:p>
        </p:txBody>
      </p:sp>
      <p:sp>
        <p:nvSpPr>
          <p:cNvPr id="6" name="TextBox 5"/>
          <p:cNvSpPr txBox="1"/>
          <p:nvPr/>
        </p:nvSpPr>
        <p:spPr>
          <a:xfrm>
            <a:off x="457200" y="1241107"/>
            <a:ext cx="8229600" cy="492443"/>
          </a:xfrm>
          <a:prstGeom prst="rect">
            <a:avLst/>
          </a:prstGeom>
          <a:noFill/>
        </p:spPr>
        <p:txBody>
          <a:bodyPr wrap="square" rtlCol="0">
            <a:spAutoFit/>
          </a:bodyPr>
          <a:lstStyle/>
          <a:p>
            <a:pPr algn="ctr"/>
            <a:r>
              <a:rPr lang="it-IT" sz="2600" b="1" dirty="0">
                <a:solidFill>
                  <a:srgbClr val="E3B65A"/>
                </a:solidFill>
                <a:latin typeface="+mj-lt"/>
                <a:ea typeface="Gotham Book" charset="0"/>
                <a:cs typeface="Gotham Book" charset="0"/>
              </a:rPr>
              <a:t>Freddie Mac Pro Bono Program Participants, 2018</a:t>
            </a:r>
            <a:endParaRPr lang="en-US" sz="2600" b="1" dirty="0">
              <a:solidFill>
                <a:srgbClr val="E3B65A"/>
              </a:solidFill>
              <a:latin typeface="+mj-lt"/>
              <a:ea typeface="Gotham Book" charset="0"/>
              <a:cs typeface="Gotham Book" charset="0"/>
            </a:endParaRPr>
          </a:p>
        </p:txBody>
      </p:sp>
      <p:sp>
        <p:nvSpPr>
          <p:cNvPr id="7" name="TextBox 6"/>
          <p:cNvSpPr txBox="1"/>
          <p:nvPr/>
        </p:nvSpPr>
        <p:spPr>
          <a:xfrm>
            <a:off x="1920240" y="2011202"/>
            <a:ext cx="1463040" cy="2462213"/>
          </a:xfrm>
          <a:prstGeom prst="rect">
            <a:avLst/>
          </a:prstGeom>
          <a:noFill/>
        </p:spPr>
        <p:txBody>
          <a:bodyPr wrap="none" lIns="0" tIns="0" rIns="0" bIns="0" numCol="1" spcCol="0" rtlCol="0">
            <a:spAutoFit/>
          </a:bodyPr>
          <a:lstStyle/>
          <a:p>
            <a:r>
              <a:rPr lang="en-US" sz="1000" dirty="0">
                <a:solidFill>
                  <a:srgbClr val="5F5F5F"/>
                </a:solidFill>
              </a:rPr>
              <a:t>Guy Nelson</a:t>
            </a:r>
          </a:p>
          <a:p>
            <a:r>
              <a:rPr lang="en-US" sz="1000" dirty="0">
                <a:solidFill>
                  <a:srgbClr val="5F5F5F"/>
                </a:solidFill>
              </a:rPr>
              <a:t>Linda Newland</a:t>
            </a:r>
          </a:p>
          <a:p>
            <a:r>
              <a:rPr lang="en-US" sz="1000" dirty="0">
                <a:solidFill>
                  <a:srgbClr val="5F5F5F"/>
                </a:solidFill>
              </a:rPr>
              <a:t>Jane </a:t>
            </a:r>
            <a:r>
              <a:rPr lang="en-US" sz="1000" dirty="0" smtClean="0">
                <a:solidFill>
                  <a:srgbClr val="5F5F5F"/>
                </a:solidFill>
              </a:rPr>
              <a:t>O’Connell</a:t>
            </a:r>
            <a:endParaRPr lang="en-US" sz="1000" dirty="0">
              <a:solidFill>
                <a:srgbClr val="5F5F5F"/>
              </a:solidFill>
            </a:endParaRPr>
          </a:p>
          <a:p>
            <a:r>
              <a:rPr lang="en-US" sz="1000" dirty="0" err="1">
                <a:solidFill>
                  <a:srgbClr val="5F5F5F"/>
                </a:solidFill>
              </a:rPr>
              <a:t>Rike</a:t>
            </a:r>
            <a:r>
              <a:rPr lang="en-US" sz="1000" dirty="0">
                <a:solidFill>
                  <a:srgbClr val="5F5F5F"/>
                </a:solidFill>
              </a:rPr>
              <a:t> </a:t>
            </a:r>
            <a:r>
              <a:rPr lang="en-US" sz="1000" dirty="0" err="1">
                <a:solidFill>
                  <a:srgbClr val="5F5F5F"/>
                </a:solidFill>
              </a:rPr>
              <a:t>Ojediran</a:t>
            </a:r>
            <a:endParaRPr lang="en-US" sz="1000" dirty="0">
              <a:solidFill>
                <a:srgbClr val="5F5F5F"/>
              </a:solidFill>
            </a:endParaRPr>
          </a:p>
          <a:p>
            <a:r>
              <a:rPr lang="en-US" sz="1000" dirty="0">
                <a:solidFill>
                  <a:srgbClr val="5F5F5F"/>
                </a:solidFill>
              </a:rPr>
              <a:t>Kathleen </a:t>
            </a:r>
            <a:r>
              <a:rPr lang="en-US" sz="1000" dirty="0" smtClean="0">
                <a:solidFill>
                  <a:srgbClr val="5F5F5F"/>
                </a:solidFill>
              </a:rPr>
              <a:t>O’Keeffe</a:t>
            </a:r>
            <a:endParaRPr lang="en-US" sz="1000" dirty="0">
              <a:solidFill>
                <a:srgbClr val="5F5F5F"/>
              </a:solidFill>
            </a:endParaRPr>
          </a:p>
          <a:p>
            <a:r>
              <a:rPr lang="en-US" sz="1000" dirty="0">
                <a:solidFill>
                  <a:srgbClr val="5F5F5F"/>
                </a:solidFill>
              </a:rPr>
              <a:t>Timothy </a:t>
            </a:r>
            <a:r>
              <a:rPr lang="en-US" sz="1000" dirty="0" smtClean="0">
                <a:solidFill>
                  <a:srgbClr val="5F5F5F"/>
                </a:solidFill>
              </a:rPr>
              <a:t>O’Neill</a:t>
            </a:r>
            <a:endParaRPr lang="en-US" sz="1000" dirty="0">
              <a:solidFill>
                <a:srgbClr val="5F5F5F"/>
              </a:solidFill>
            </a:endParaRPr>
          </a:p>
          <a:p>
            <a:r>
              <a:rPr lang="en-US" sz="1000" dirty="0">
                <a:solidFill>
                  <a:srgbClr val="5F5F5F"/>
                </a:solidFill>
              </a:rPr>
              <a:t>Sandra Paik</a:t>
            </a:r>
          </a:p>
          <a:p>
            <a:r>
              <a:rPr lang="en-US" sz="1000" dirty="0">
                <a:solidFill>
                  <a:srgbClr val="5F5F5F"/>
                </a:solidFill>
              </a:rPr>
              <a:t>Barry Parsons</a:t>
            </a:r>
          </a:p>
          <a:p>
            <a:r>
              <a:rPr lang="en-US" sz="1000" dirty="0">
                <a:solidFill>
                  <a:srgbClr val="5F5F5F"/>
                </a:solidFill>
              </a:rPr>
              <a:t>Pamela Perry</a:t>
            </a:r>
          </a:p>
          <a:p>
            <a:r>
              <a:rPr lang="en-US" sz="1000" dirty="0">
                <a:solidFill>
                  <a:srgbClr val="5F5F5F"/>
                </a:solidFill>
              </a:rPr>
              <a:t>Sheldon Pine</a:t>
            </a:r>
          </a:p>
          <a:p>
            <a:r>
              <a:rPr lang="en-US" sz="1000" dirty="0">
                <a:solidFill>
                  <a:srgbClr val="5F5F5F"/>
                </a:solidFill>
              </a:rPr>
              <a:t>Jessie </a:t>
            </a:r>
            <a:r>
              <a:rPr lang="en-US" sz="1000" dirty="0" err="1">
                <a:solidFill>
                  <a:srgbClr val="5F5F5F"/>
                </a:solidFill>
              </a:rPr>
              <a:t>Pinkrah</a:t>
            </a:r>
            <a:endParaRPr lang="en-US" sz="1000" dirty="0">
              <a:solidFill>
                <a:srgbClr val="5F5F5F"/>
              </a:solidFill>
            </a:endParaRPr>
          </a:p>
          <a:p>
            <a:r>
              <a:rPr lang="en-US" sz="1000" dirty="0">
                <a:solidFill>
                  <a:srgbClr val="5F5F5F"/>
                </a:solidFill>
              </a:rPr>
              <a:t>Linda Pitts</a:t>
            </a:r>
          </a:p>
          <a:p>
            <a:r>
              <a:rPr lang="en-US" sz="1000" dirty="0">
                <a:solidFill>
                  <a:srgbClr val="5F5F5F"/>
                </a:solidFill>
              </a:rPr>
              <a:t>Javier </a:t>
            </a:r>
            <a:r>
              <a:rPr lang="en-US" sz="1000" dirty="0" err="1">
                <a:solidFill>
                  <a:srgbClr val="5F5F5F"/>
                </a:solidFill>
              </a:rPr>
              <a:t>Portella</a:t>
            </a:r>
            <a:endParaRPr lang="en-US" sz="1000" dirty="0">
              <a:solidFill>
                <a:srgbClr val="5F5F5F"/>
              </a:solidFill>
            </a:endParaRPr>
          </a:p>
          <a:p>
            <a:r>
              <a:rPr lang="en-US" sz="1000" dirty="0">
                <a:solidFill>
                  <a:srgbClr val="5F5F5F"/>
                </a:solidFill>
              </a:rPr>
              <a:t>Heidi Poza</a:t>
            </a:r>
          </a:p>
          <a:p>
            <a:r>
              <a:rPr lang="en-US" sz="1000" dirty="0">
                <a:solidFill>
                  <a:srgbClr val="5F5F5F"/>
                </a:solidFill>
              </a:rPr>
              <a:t>Alicia Prather</a:t>
            </a:r>
          </a:p>
          <a:p>
            <a:r>
              <a:rPr lang="en-US" sz="1000" dirty="0">
                <a:solidFill>
                  <a:srgbClr val="5F5F5F"/>
                </a:solidFill>
              </a:rPr>
              <a:t>Christopher </a:t>
            </a:r>
            <a:r>
              <a:rPr lang="en-US" sz="1000" dirty="0" err="1" smtClean="0">
                <a:solidFill>
                  <a:srgbClr val="5F5F5F"/>
                </a:solidFill>
              </a:rPr>
              <a:t>Propert</a:t>
            </a:r>
            <a:endParaRPr lang="en-US" sz="1000" dirty="0">
              <a:solidFill>
                <a:srgbClr val="5F5F5F"/>
              </a:solidFill>
            </a:endParaRPr>
          </a:p>
        </p:txBody>
      </p:sp>
      <p:sp>
        <p:nvSpPr>
          <p:cNvPr id="8" name="TextBox 7"/>
          <p:cNvSpPr txBox="1"/>
          <p:nvPr/>
        </p:nvSpPr>
        <p:spPr>
          <a:xfrm>
            <a:off x="5760720" y="2011199"/>
            <a:ext cx="1463040" cy="2462213"/>
          </a:xfrm>
          <a:prstGeom prst="rect">
            <a:avLst/>
          </a:prstGeom>
          <a:noFill/>
        </p:spPr>
        <p:txBody>
          <a:bodyPr wrap="none" lIns="0" tIns="0" rIns="0" bIns="0" numCol="1" spcCol="0" rtlCol="0">
            <a:spAutoFit/>
          </a:bodyPr>
          <a:lstStyle/>
          <a:p>
            <a:pPr algn="r"/>
            <a:r>
              <a:rPr lang="en-US" sz="1000" dirty="0">
                <a:solidFill>
                  <a:srgbClr val="5F5F5F"/>
                </a:solidFill>
              </a:rPr>
              <a:t>Carole </a:t>
            </a:r>
            <a:r>
              <a:rPr lang="en-US" sz="1000" dirty="0" smtClean="0">
                <a:solidFill>
                  <a:srgbClr val="5F5F5F"/>
                </a:solidFill>
              </a:rPr>
              <a:t>Puglisi</a:t>
            </a:r>
            <a:endParaRPr lang="en-US" sz="1000" dirty="0">
              <a:solidFill>
                <a:srgbClr val="5F5F5F"/>
              </a:solidFill>
            </a:endParaRPr>
          </a:p>
          <a:p>
            <a:pPr algn="r"/>
            <a:r>
              <a:rPr lang="en-US" sz="1000" dirty="0">
                <a:solidFill>
                  <a:srgbClr val="5F5F5F"/>
                </a:solidFill>
              </a:rPr>
              <a:t>Diane Reynolds</a:t>
            </a:r>
          </a:p>
          <a:p>
            <a:pPr algn="r"/>
            <a:r>
              <a:rPr lang="en-US" sz="1000" dirty="0">
                <a:solidFill>
                  <a:srgbClr val="5F5F5F"/>
                </a:solidFill>
              </a:rPr>
              <a:t>William Reynolds</a:t>
            </a:r>
          </a:p>
          <a:p>
            <a:pPr algn="r"/>
            <a:r>
              <a:rPr lang="en-US" sz="1000" dirty="0" err="1">
                <a:solidFill>
                  <a:srgbClr val="5F5F5F"/>
                </a:solidFill>
              </a:rPr>
              <a:t>Rhina</a:t>
            </a:r>
            <a:r>
              <a:rPr lang="en-US" sz="1000" dirty="0">
                <a:solidFill>
                  <a:srgbClr val="5F5F5F"/>
                </a:solidFill>
              </a:rPr>
              <a:t> Roberts</a:t>
            </a:r>
          </a:p>
          <a:p>
            <a:pPr algn="r"/>
            <a:r>
              <a:rPr lang="en-US" sz="1000" dirty="0">
                <a:solidFill>
                  <a:srgbClr val="5F5F5F"/>
                </a:solidFill>
              </a:rPr>
              <a:t>Beth </a:t>
            </a:r>
            <a:r>
              <a:rPr lang="en-US" sz="1000" dirty="0" smtClean="0">
                <a:solidFill>
                  <a:srgbClr val="5F5F5F"/>
                </a:solidFill>
              </a:rPr>
              <a:t>Ryan</a:t>
            </a:r>
            <a:endParaRPr lang="en-US" sz="1000" dirty="0">
              <a:solidFill>
                <a:srgbClr val="5F5F5F"/>
              </a:solidFill>
            </a:endParaRPr>
          </a:p>
          <a:p>
            <a:pPr algn="r"/>
            <a:r>
              <a:rPr lang="en-US" sz="1000" dirty="0">
                <a:solidFill>
                  <a:srgbClr val="5F5F5F"/>
                </a:solidFill>
              </a:rPr>
              <a:t>Mark </a:t>
            </a:r>
            <a:r>
              <a:rPr lang="en-US" sz="1000" dirty="0" err="1">
                <a:solidFill>
                  <a:srgbClr val="5F5F5F"/>
                </a:solidFill>
              </a:rPr>
              <a:t>Schoenfelder</a:t>
            </a:r>
            <a:endParaRPr lang="en-US" sz="1000" dirty="0">
              <a:solidFill>
                <a:srgbClr val="5F5F5F"/>
              </a:solidFill>
            </a:endParaRPr>
          </a:p>
          <a:p>
            <a:pPr algn="r"/>
            <a:r>
              <a:rPr lang="en-US" sz="1000" dirty="0">
                <a:solidFill>
                  <a:srgbClr val="5F5F5F"/>
                </a:solidFill>
              </a:rPr>
              <a:t>Joshua </a:t>
            </a:r>
            <a:r>
              <a:rPr lang="en-US" sz="1000" dirty="0" err="1" smtClean="0">
                <a:solidFill>
                  <a:srgbClr val="5F5F5F"/>
                </a:solidFill>
              </a:rPr>
              <a:t>Schonfeld</a:t>
            </a:r>
            <a:endParaRPr lang="en-US" sz="1000" dirty="0">
              <a:solidFill>
                <a:srgbClr val="5F5F5F"/>
              </a:solidFill>
            </a:endParaRPr>
          </a:p>
          <a:p>
            <a:pPr algn="r"/>
            <a:r>
              <a:rPr lang="en-US" sz="1000" dirty="0" err="1">
                <a:solidFill>
                  <a:srgbClr val="5F5F5F"/>
                </a:solidFill>
              </a:rPr>
              <a:t>Ankur</a:t>
            </a:r>
            <a:r>
              <a:rPr lang="en-US" sz="1000" dirty="0">
                <a:solidFill>
                  <a:srgbClr val="5F5F5F"/>
                </a:solidFill>
              </a:rPr>
              <a:t> Shah</a:t>
            </a:r>
          </a:p>
          <a:p>
            <a:pPr algn="r"/>
            <a:r>
              <a:rPr lang="en-US" sz="1000" dirty="0">
                <a:solidFill>
                  <a:srgbClr val="5F5F5F"/>
                </a:solidFill>
              </a:rPr>
              <a:t>Darren Sharpe</a:t>
            </a:r>
          </a:p>
          <a:p>
            <a:pPr algn="r"/>
            <a:r>
              <a:rPr lang="en-US" sz="1000" dirty="0">
                <a:solidFill>
                  <a:srgbClr val="5F5F5F"/>
                </a:solidFill>
              </a:rPr>
              <a:t>Regina Shaw</a:t>
            </a:r>
          </a:p>
          <a:p>
            <a:pPr algn="r"/>
            <a:r>
              <a:rPr lang="en-US" sz="1000" dirty="0">
                <a:solidFill>
                  <a:srgbClr val="5F5F5F"/>
                </a:solidFill>
              </a:rPr>
              <a:t>Barbara Sloan</a:t>
            </a:r>
          </a:p>
          <a:p>
            <a:pPr algn="r"/>
            <a:r>
              <a:rPr lang="en-US" sz="1000" dirty="0">
                <a:solidFill>
                  <a:srgbClr val="5F5F5F"/>
                </a:solidFill>
              </a:rPr>
              <a:t>Maria Smith</a:t>
            </a:r>
          </a:p>
          <a:p>
            <a:pPr algn="r"/>
            <a:r>
              <a:rPr lang="en-US" sz="1000" dirty="0">
                <a:solidFill>
                  <a:srgbClr val="5F5F5F"/>
                </a:solidFill>
              </a:rPr>
              <a:t>Amy Snyder</a:t>
            </a:r>
          </a:p>
          <a:p>
            <a:pPr algn="r"/>
            <a:r>
              <a:rPr lang="en-US" sz="1000" dirty="0">
                <a:solidFill>
                  <a:srgbClr val="5F5F5F"/>
                </a:solidFill>
              </a:rPr>
              <a:t>Barbara </a:t>
            </a:r>
            <a:r>
              <a:rPr lang="en-US" sz="1000" dirty="0" err="1">
                <a:solidFill>
                  <a:srgbClr val="5F5F5F"/>
                </a:solidFill>
              </a:rPr>
              <a:t>Sockwell</a:t>
            </a:r>
            <a:endParaRPr lang="en-US" sz="1000" dirty="0">
              <a:solidFill>
                <a:srgbClr val="5F5F5F"/>
              </a:solidFill>
            </a:endParaRPr>
          </a:p>
          <a:p>
            <a:pPr algn="r"/>
            <a:r>
              <a:rPr lang="en-US" sz="1000" dirty="0">
                <a:solidFill>
                  <a:srgbClr val="5F5F5F"/>
                </a:solidFill>
              </a:rPr>
              <a:t>Marvelous </a:t>
            </a:r>
            <a:r>
              <a:rPr lang="en-US" sz="1000" dirty="0" err="1">
                <a:solidFill>
                  <a:srgbClr val="5F5F5F"/>
                </a:solidFill>
              </a:rPr>
              <a:t>Spraggins</a:t>
            </a:r>
            <a:endParaRPr lang="en-US" sz="1000" dirty="0">
              <a:solidFill>
                <a:srgbClr val="5F5F5F"/>
              </a:solidFill>
            </a:endParaRPr>
          </a:p>
          <a:p>
            <a:pPr algn="r"/>
            <a:r>
              <a:rPr lang="en-US" sz="1000" dirty="0">
                <a:solidFill>
                  <a:srgbClr val="5F5F5F"/>
                </a:solidFill>
              </a:rPr>
              <a:t>Ann Stevens</a:t>
            </a:r>
          </a:p>
        </p:txBody>
      </p:sp>
      <p:sp>
        <p:nvSpPr>
          <p:cNvPr id="10" name="TextBox 9"/>
          <p:cNvSpPr txBox="1"/>
          <p:nvPr/>
        </p:nvSpPr>
        <p:spPr>
          <a:xfrm>
            <a:off x="7223760" y="2011199"/>
            <a:ext cx="1463040" cy="2308324"/>
          </a:xfrm>
          <a:prstGeom prst="rect">
            <a:avLst/>
          </a:prstGeom>
          <a:noFill/>
        </p:spPr>
        <p:txBody>
          <a:bodyPr wrap="none" lIns="0" tIns="0" rIns="0" bIns="0" numCol="1" spcCol="0" rtlCol="0">
            <a:spAutoFit/>
          </a:bodyPr>
          <a:lstStyle/>
          <a:p>
            <a:pPr algn="r"/>
            <a:r>
              <a:rPr lang="en-US" sz="1000" dirty="0">
                <a:solidFill>
                  <a:srgbClr val="5F5F5F"/>
                </a:solidFill>
              </a:rPr>
              <a:t>Danielle Stroman</a:t>
            </a:r>
          </a:p>
          <a:p>
            <a:pPr algn="r"/>
            <a:r>
              <a:rPr lang="en-US" sz="1000" dirty="0">
                <a:solidFill>
                  <a:srgbClr val="5F5F5F"/>
                </a:solidFill>
              </a:rPr>
              <a:t>Erica Taylor</a:t>
            </a:r>
          </a:p>
          <a:p>
            <a:pPr algn="r"/>
            <a:r>
              <a:rPr lang="en-US" sz="1000" dirty="0" err="1">
                <a:solidFill>
                  <a:srgbClr val="5F5F5F"/>
                </a:solidFill>
              </a:rPr>
              <a:t>Khang</a:t>
            </a:r>
            <a:r>
              <a:rPr lang="en-US" sz="1000" dirty="0">
                <a:solidFill>
                  <a:srgbClr val="5F5F5F"/>
                </a:solidFill>
              </a:rPr>
              <a:t> Tran</a:t>
            </a:r>
          </a:p>
          <a:p>
            <a:pPr algn="r"/>
            <a:r>
              <a:rPr lang="en-US" sz="1000" dirty="0">
                <a:solidFill>
                  <a:srgbClr val="5F5F5F"/>
                </a:solidFill>
              </a:rPr>
              <a:t>Colin </a:t>
            </a:r>
            <a:r>
              <a:rPr lang="en-US" sz="1000" dirty="0" err="1">
                <a:solidFill>
                  <a:srgbClr val="5F5F5F"/>
                </a:solidFill>
              </a:rPr>
              <a:t>Uckert</a:t>
            </a:r>
            <a:endParaRPr lang="en-US" sz="1000" dirty="0">
              <a:solidFill>
                <a:srgbClr val="5F5F5F"/>
              </a:solidFill>
            </a:endParaRPr>
          </a:p>
          <a:p>
            <a:pPr algn="r"/>
            <a:r>
              <a:rPr lang="en-US" sz="1000" dirty="0">
                <a:solidFill>
                  <a:srgbClr val="5F5F5F"/>
                </a:solidFill>
              </a:rPr>
              <a:t>Nicholas Villani</a:t>
            </a:r>
          </a:p>
          <a:p>
            <a:pPr algn="r"/>
            <a:r>
              <a:rPr lang="en-US" sz="1000" dirty="0">
                <a:solidFill>
                  <a:srgbClr val="5F5F5F"/>
                </a:solidFill>
              </a:rPr>
              <a:t>Boris </a:t>
            </a:r>
            <a:r>
              <a:rPr lang="en-US" sz="1000" dirty="0" err="1">
                <a:solidFill>
                  <a:srgbClr val="5F5F5F"/>
                </a:solidFill>
              </a:rPr>
              <a:t>Volodarsky</a:t>
            </a:r>
            <a:endParaRPr lang="en-US" sz="1000" dirty="0">
              <a:solidFill>
                <a:srgbClr val="5F5F5F"/>
              </a:solidFill>
            </a:endParaRPr>
          </a:p>
          <a:p>
            <a:pPr algn="r"/>
            <a:r>
              <a:rPr lang="en-US" sz="1000" dirty="0">
                <a:solidFill>
                  <a:srgbClr val="5F5F5F"/>
                </a:solidFill>
              </a:rPr>
              <a:t>Scott Walker</a:t>
            </a:r>
          </a:p>
          <a:p>
            <a:pPr algn="r"/>
            <a:r>
              <a:rPr lang="en-US" sz="1000" dirty="0">
                <a:solidFill>
                  <a:srgbClr val="5F5F5F"/>
                </a:solidFill>
              </a:rPr>
              <a:t>Jennifer Wang</a:t>
            </a:r>
          </a:p>
          <a:p>
            <a:pPr algn="r"/>
            <a:r>
              <a:rPr lang="en-US" sz="1000" dirty="0" err="1">
                <a:solidFill>
                  <a:srgbClr val="5F5F5F"/>
                </a:solidFill>
              </a:rPr>
              <a:t>Yizhi</a:t>
            </a:r>
            <a:r>
              <a:rPr lang="en-US" sz="1000" dirty="0">
                <a:solidFill>
                  <a:srgbClr val="5F5F5F"/>
                </a:solidFill>
              </a:rPr>
              <a:t> </a:t>
            </a:r>
            <a:r>
              <a:rPr lang="en-US" sz="1000" dirty="0" smtClean="0">
                <a:solidFill>
                  <a:srgbClr val="5F5F5F"/>
                </a:solidFill>
              </a:rPr>
              <a:t>Wang</a:t>
            </a:r>
            <a:endParaRPr lang="en-US" sz="1000" dirty="0">
              <a:solidFill>
                <a:srgbClr val="5F5F5F"/>
              </a:solidFill>
            </a:endParaRPr>
          </a:p>
          <a:p>
            <a:pPr algn="r"/>
            <a:r>
              <a:rPr lang="en-US" sz="1000" dirty="0">
                <a:solidFill>
                  <a:srgbClr val="5F5F5F"/>
                </a:solidFill>
              </a:rPr>
              <a:t>Greg Watchman</a:t>
            </a:r>
          </a:p>
          <a:p>
            <a:pPr algn="r"/>
            <a:r>
              <a:rPr lang="en-US" sz="1000" dirty="0">
                <a:solidFill>
                  <a:srgbClr val="5F5F5F"/>
                </a:solidFill>
              </a:rPr>
              <a:t>Luise </a:t>
            </a:r>
            <a:r>
              <a:rPr lang="en-US" sz="1000" dirty="0" smtClean="0">
                <a:solidFill>
                  <a:srgbClr val="5F5F5F"/>
                </a:solidFill>
              </a:rPr>
              <a:t>Welby</a:t>
            </a:r>
            <a:endParaRPr lang="en-US" sz="1000" dirty="0">
              <a:solidFill>
                <a:srgbClr val="5F5F5F"/>
              </a:solidFill>
            </a:endParaRPr>
          </a:p>
          <a:p>
            <a:pPr algn="r"/>
            <a:r>
              <a:rPr lang="en-US" sz="1000" dirty="0">
                <a:solidFill>
                  <a:srgbClr val="5F5F5F"/>
                </a:solidFill>
              </a:rPr>
              <a:t>John Williams</a:t>
            </a:r>
          </a:p>
          <a:p>
            <a:pPr algn="r"/>
            <a:r>
              <a:rPr lang="en-US" sz="1000" dirty="0">
                <a:solidFill>
                  <a:srgbClr val="5F5F5F"/>
                </a:solidFill>
              </a:rPr>
              <a:t>Barbara Wilson</a:t>
            </a:r>
          </a:p>
          <a:p>
            <a:pPr algn="r"/>
            <a:r>
              <a:rPr lang="en-US" sz="1000" dirty="0">
                <a:solidFill>
                  <a:srgbClr val="5F5F5F"/>
                </a:solidFill>
              </a:rPr>
              <a:t>Lance Wolf</a:t>
            </a:r>
          </a:p>
          <a:p>
            <a:pPr algn="r"/>
            <a:r>
              <a:rPr lang="en-US" sz="1000" dirty="0">
                <a:solidFill>
                  <a:srgbClr val="5F5F5F"/>
                </a:solidFill>
              </a:rPr>
              <a:t>Tammy Yoon</a:t>
            </a:r>
          </a:p>
        </p:txBody>
      </p:sp>
      <p:sp>
        <p:nvSpPr>
          <p:cNvPr id="11" name="TextBox 10"/>
          <p:cNvSpPr txBox="1"/>
          <p:nvPr/>
        </p:nvSpPr>
        <p:spPr>
          <a:xfrm>
            <a:off x="454791" y="1762583"/>
            <a:ext cx="822960" cy="138499"/>
          </a:xfrm>
          <a:prstGeom prst="rect">
            <a:avLst/>
          </a:prstGeom>
          <a:noFill/>
        </p:spPr>
        <p:txBody>
          <a:bodyPr wrap="square" lIns="0" tIns="0" rIns="0" bIns="0" numCol="1" spcCol="0" rtlCol="0">
            <a:spAutoFit/>
          </a:bodyPr>
          <a:lstStyle/>
          <a:p>
            <a:pPr algn="ctr"/>
            <a:r>
              <a:rPr lang="en-US" sz="900" i="1" dirty="0" smtClean="0">
                <a:solidFill>
                  <a:srgbClr val="5F5F5F"/>
                </a:solidFill>
              </a:rPr>
              <a:t>– continuation –</a:t>
            </a:r>
            <a:endParaRPr lang="en-US" sz="900" i="1" dirty="0">
              <a:solidFill>
                <a:srgbClr val="5F5F5F"/>
              </a:solidFill>
            </a:endParaRPr>
          </a:p>
        </p:txBody>
      </p:sp>
    </p:spTree>
    <p:extLst>
      <p:ext uri="{BB962C8B-B14F-4D97-AF65-F5344CB8AC3E}">
        <p14:creationId xmlns:p14="http://schemas.microsoft.com/office/powerpoint/2010/main" val="2394851781"/>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8600" y="1352550"/>
            <a:ext cx="8686800" cy="3046988"/>
          </a:xfrm>
          <a:prstGeom prst="rect">
            <a:avLst/>
          </a:prstGeom>
          <a:noFill/>
        </p:spPr>
        <p:txBody>
          <a:bodyPr wrap="square" rtlCol="0">
            <a:spAutoFit/>
          </a:bodyPr>
          <a:lstStyle/>
          <a:p>
            <a:pPr algn="ctr"/>
            <a:r>
              <a:rPr lang="en-US" sz="2600" b="1" dirty="0">
                <a:solidFill>
                  <a:srgbClr val="E3B65A"/>
                </a:solidFill>
                <a:latin typeface="+mj-lt"/>
                <a:ea typeface="Gotham Book" charset="0"/>
                <a:cs typeface="Gotham Book" charset="0"/>
              </a:rPr>
              <a:t>Freddie Mac Pro Bono Program Volunteer Interpreters</a:t>
            </a:r>
          </a:p>
          <a:p>
            <a:pPr algn="ctr">
              <a:spcBef>
                <a:spcPts val="1200"/>
              </a:spcBef>
              <a:spcAft>
                <a:spcPts val="1200"/>
              </a:spcAft>
            </a:pPr>
            <a:r>
              <a:rPr lang="en-US" dirty="0" smtClean="0">
                <a:solidFill>
                  <a:srgbClr val="5F5F5F"/>
                </a:solidFill>
                <a:latin typeface="Arial" panose="020B0604020202020204" pitchFamily="34" charset="0"/>
                <a:cs typeface="Arial" panose="020B0604020202020204" pitchFamily="34" charset="0"/>
              </a:rPr>
              <a:t>Special </a:t>
            </a:r>
            <a:r>
              <a:rPr lang="en-US" dirty="0">
                <a:solidFill>
                  <a:srgbClr val="5F5F5F"/>
                </a:solidFill>
                <a:latin typeface="Arial" panose="020B0604020202020204" pitchFamily="34" charset="0"/>
                <a:cs typeface="Arial" panose="020B0604020202020204" pitchFamily="34" charset="0"/>
              </a:rPr>
              <a:t>thanks to</a:t>
            </a:r>
          </a:p>
          <a:p>
            <a:pPr algn="ctr"/>
            <a:r>
              <a:rPr lang="en-US" sz="2000" b="1" dirty="0">
                <a:solidFill>
                  <a:srgbClr val="33295B"/>
                </a:solidFill>
              </a:rPr>
              <a:t>Rosa Muñoz-</a:t>
            </a:r>
            <a:r>
              <a:rPr lang="en-US" sz="2000" b="1" dirty="0" err="1">
                <a:solidFill>
                  <a:srgbClr val="33295B"/>
                </a:solidFill>
              </a:rPr>
              <a:t>Bogren</a:t>
            </a:r>
            <a:endParaRPr lang="en-US" sz="2000" b="1" dirty="0">
              <a:solidFill>
                <a:srgbClr val="33295B"/>
              </a:solidFill>
            </a:endParaRPr>
          </a:p>
          <a:p>
            <a:pPr algn="ctr"/>
            <a:r>
              <a:rPr lang="en-US" sz="2000" b="1" dirty="0" smtClean="0">
                <a:solidFill>
                  <a:srgbClr val="33295B"/>
                </a:solidFill>
              </a:rPr>
              <a:t>Heidi </a:t>
            </a:r>
            <a:r>
              <a:rPr lang="en-US" sz="2000" b="1" dirty="0">
                <a:solidFill>
                  <a:srgbClr val="33295B"/>
                </a:solidFill>
              </a:rPr>
              <a:t>Poza</a:t>
            </a:r>
          </a:p>
          <a:p>
            <a:pPr algn="ctr"/>
            <a:r>
              <a:rPr lang="en-US" sz="2000" b="1" dirty="0">
                <a:solidFill>
                  <a:srgbClr val="33295B"/>
                </a:solidFill>
              </a:rPr>
              <a:t>Maria Smith</a:t>
            </a:r>
          </a:p>
          <a:p>
            <a:pPr lvl="0" algn="ctr">
              <a:spcBef>
                <a:spcPts val="1200"/>
              </a:spcBef>
              <a:spcAft>
                <a:spcPts val="0"/>
              </a:spcAft>
            </a:pPr>
            <a:r>
              <a:rPr lang="en-US" sz="2000" b="1" smtClean="0">
                <a:solidFill>
                  <a:srgbClr val="33295B"/>
                </a:solidFill>
                <a:latin typeface="Arial" panose="020B0604020202020204" pitchFamily="34" charset="0"/>
                <a:cs typeface="Arial" panose="020B0604020202020204" pitchFamily="34" charset="0"/>
              </a:rPr>
              <a:t>Their </a:t>
            </a:r>
            <a:r>
              <a:rPr lang="en-US" sz="2000" b="1" dirty="0" smtClean="0">
                <a:solidFill>
                  <a:srgbClr val="33295B"/>
                </a:solidFill>
                <a:latin typeface="Arial" panose="020B0604020202020204" pitchFamily="34" charset="0"/>
                <a:cs typeface="Arial" panose="020B0604020202020204" pitchFamily="34" charset="0"/>
              </a:rPr>
              <a:t>contributions </a:t>
            </a:r>
            <a:r>
              <a:rPr lang="en-US" sz="2000" b="1" dirty="0">
                <a:solidFill>
                  <a:srgbClr val="33295B"/>
                </a:solidFill>
                <a:latin typeface="Arial" panose="020B0604020202020204" pitchFamily="34" charset="0"/>
                <a:cs typeface="Arial" panose="020B0604020202020204" pitchFamily="34" charset="0"/>
              </a:rPr>
              <a:t>are </a:t>
            </a:r>
            <a:r>
              <a:rPr lang="en-US" sz="2000" b="1" smtClean="0">
                <a:solidFill>
                  <a:srgbClr val="33295B"/>
                </a:solidFill>
                <a:latin typeface="Arial" panose="020B0604020202020204" pitchFamily="34" charset="0"/>
                <a:cs typeface="Arial" panose="020B0604020202020204" pitchFamily="34" charset="0"/>
              </a:rPr>
              <a:t>critical to the </a:t>
            </a:r>
            <a:br>
              <a:rPr lang="en-US" sz="2000" b="1" smtClean="0">
                <a:solidFill>
                  <a:srgbClr val="33295B"/>
                </a:solidFill>
                <a:latin typeface="Arial" panose="020B0604020202020204" pitchFamily="34" charset="0"/>
                <a:cs typeface="Arial" panose="020B0604020202020204" pitchFamily="34" charset="0"/>
              </a:rPr>
            </a:br>
            <a:r>
              <a:rPr lang="en-US" sz="2000" b="1" smtClean="0">
                <a:solidFill>
                  <a:srgbClr val="33295B"/>
                </a:solidFill>
                <a:latin typeface="Arial" panose="020B0604020202020204" pitchFamily="34" charset="0"/>
                <a:cs typeface="Arial" panose="020B0604020202020204" pitchFamily="34" charset="0"/>
              </a:rPr>
              <a:t>success of </a:t>
            </a:r>
            <a:r>
              <a:rPr lang="en-US" sz="2000" b="1" dirty="0">
                <a:solidFill>
                  <a:srgbClr val="33295B"/>
                </a:solidFill>
                <a:latin typeface="Arial" panose="020B0604020202020204" pitchFamily="34" charset="0"/>
                <a:cs typeface="Arial" panose="020B0604020202020204" pitchFamily="34" charset="0"/>
              </a:rPr>
              <a:t>Freddie Mac’s Pro Bono Program</a:t>
            </a:r>
            <a:r>
              <a:rPr lang="en-US" sz="2000" b="1" dirty="0" smtClean="0">
                <a:solidFill>
                  <a:srgbClr val="33295B"/>
                </a:solidFill>
                <a:latin typeface="Arial" panose="020B0604020202020204" pitchFamily="34" charset="0"/>
                <a:cs typeface="Arial" panose="020B0604020202020204" pitchFamily="34" charset="0"/>
              </a:rPr>
              <a:t>!</a:t>
            </a:r>
          </a:p>
          <a:p>
            <a:pPr lvl="0" algn="ctr">
              <a:spcBef>
                <a:spcPts val="0"/>
              </a:spcBef>
              <a:spcAft>
                <a:spcPts val="0"/>
              </a:spcAft>
            </a:pPr>
            <a:r>
              <a:rPr lang="en-US" dirty="0" smtClean="0">
                <a:solidFill>
                  <a:srgbClr val="5F5F5F"/>
                </a:solidFill>
                <a:latin typeface="Arial" panose="020B0604020202020204" pitchFamily="34" charset="0"/>
                <a:cs typeface="Arial" panose="020B0604020202020204" pitchFamily="34" charset="0"/>
              </a:rPr>
              <a:t>Without </a:t>
            </a:r>
            <a:r>
              <a:rPr lang="en-US" dirty="0">
                <a:solidFill>
                  <a:srgbClr val="5F5F5F"/>
                </a:solidFill>
                <a:latin typeface="Arial" panose="020B0604020202020204" pitchFamily="34" charset="0"/>
                <a:cs typeface="Arial" panose="020B0604020202020204" pitchFamily="34" charset="0"/>
              </a:rPr>
              <a:t>them, we would not be able to communicate with many of our </a:t>
            </a:r>
            <a:r>
              <a:rPr lang="en-US" dirty="0" smtClean="0">
                <a:solidFill>
                  <a:srgbClr val="5F5F5F"/>
                </a:solidFill>
                <a:latin typeface="Arial" panose="020B0604020202020204" pitchFamily="34" charset="0"/>
                <a:cs typeface="Arial" panose="020B0604020202020204" pitchFamily="34" charset="0"/>
              </a:rPr>
              <a:t>clients.</a:t>
            </a:r>
            <a:endParaRPr lang="en-US" b="1" dirty="0">
              <a:solidFill>
                <a:srgbClr val="3329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0788346"/>
      </p:ext>
    </p:extLst>
  </p:cSld>
  <p:clrMapOvr>
    <a:masterClrMapping/>
  </p:clrMapOvr>
  <mc:AlternateContent xmlns:mc="http://schemas.openxmlformats.org/markup-compatibility/2006" xmlns:p14="http://schemas.microsoft.com/office/powerpoint/2010/main">
    <mc:Choice Requires="p14">
      <p:transition p14:dur="10" advClick="0" advTm="18000"/>
    </mc:Choice>
    <mc:Fallback xmlns="">
      <p:transition advClick="0" advTm="18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57200" y="1352550"/>
            <a:ext cx="8229600" cy="492443"/>
          </a:xfrm>
          <a:prstGeom prst="rect">
            <a:avLst/>
          </a:prstGeom>
          <a:noFill/>
        </p:spPr>
        <p:txBody>
          <a:bodyPr wrap="square" rtlCol="0">
            <a:spAutoFit/>
          </a:bodyPr>
          <a:lstStyle/>
          <a:p>
            <a:pPr algn="ctr"/>
            <a:r>
              <a:rPr lang="en-US" sz="2600" b="1" dirty="0">
                <a:solidFill>
                  <a:srgbClr val="E3B65A"/>
                </a:solidFill>
                <a:latin typeface="+mj-lt"/>
                <a:ea typeface="Gotham Book" charset="0"/>
                <a:cs typeface="Gotham Book" charset="0"/>
              </a:rPr>
              <a:t>Freddie Mac Pro Bono </a:t>
            </a:r>
            <a:r>
              <a:rPr lang="en-US" sz="2600" b="1" dirty="0" smtClean="0">
                <a:solidFill>
                  <a:srgbClr val="E3B65A"/>
                </a:solidFill>
                <a:latin typeface="+mj-lt"/>
                <a:ea typeface="Gotham Book" charset="0"/>
                <a:cs typeface="Gotham Book" charset="0"/>
              </a:rPr>
              <a:t>Partner Organizations</a:t>
            </a:r>
            <a:endParaRPr lang="en-US" sz="2600" b="1" dirty="0">
              <a:solidFill>
                <a:srgbClr val="E3B65A"/>
              </a:solidFill>
              <a:latin typeface="+mj-lt"/>
              <a:ea typeface="Gotham Book" charset="0"/>
              <a:cs typeface="Gotham Book"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671" y="1850019"/>
            <a:ext cx="2902252" cy="9144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4536" y="1920240"/>
            <a:ext cx="1085069" cy="109728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1791" y="2261214"/>
            <a:ext cx="917073" cy="118872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3224" y="3571660"/>
            <a:ext cx="2926080" cy="600290"/>
          </a:xfrm>
          <a:prstGeom prst="rect">
            <a:avLst/>
          </a:prstGeom>
        </p:spPr>
      </p:pic>
      <p:sp>
        <p:nvSpPr>
          <p:cNvPr id="8" name="TextBox 7"/>
          <p:cNvSpPr txBox="1"/>
          <p:nvPr/>
        </p:nvSpPr>
        <p:spPr>
          <a:xfrm>
            <a:off x="466477" y="2655519"/>
            <a:ext cx="2834640" cy="400110"/>
          </a:xfrm>
          <a:prstGeom prst="rect">
            <a:avLst/>
          </a:prstGeom>
          <a:noFill/>
        </p:spPr>
        <p:txBody>
          <a:bodyPr wrap="square" rtlCol="0">
            <a:spAutoFit/>
          </a:bodyPr>
          <a:lstStyle/>
          <a:p>
            <a:pPr algn="ctr"/>
            <a:r>
              <a:rPr lang="en-US" sz="1000" b="1" dirty="0">
                <a:solidFill>
                  <a:srgbClr val="5F5F5F"/>
                </a:solidFill>
              </a:rPr>
              <a:t>Fighting for equal justice for all </a:t>
            </a:r>
            <a:r>
              <a:rPr lang="en-US" sz="1000" b="1" dirty="0" smtClean="0">
                <a:solidFill>
                  <a:srgbClr val="5F5F5F"/>
                </a:solidFill>
              </a:rPr>
              <a:t>immigrants </a:t>
            </a:r>
            <a:r>
              <a:rPr lang="en-US" sz="1000" b="1" dirty="0">
                <a:solidFill>
                  <a:srgbClr val="5F5F5F"/>
                </a:solidFill>
              </a:rPr>
              <a:t>at risk of detention and deportation</a:t>
            </a:r>
          </a:p>
        </p:txBody>
      </p:sp>
      <p:sp>
        <p:nvSpPr>
          <p:cNvPr id="9" name="TextBox 8"/>
          <p:cNvSpPr txBox="1"/>
          <p:nvPr/>
        </p:nvSpPr>
        <p:spPr>
          <a:xfrm>
            <a:off x="6201863" y="3009840"/>
            <a:ext cx="1828800" cy="400110"/>
          </a:xfrm>
          <a:prstGeom prst="rect">
            <a:avLst/>
          </a:prstGeom>
          <a:noFill/>
        </p:spPr>
        <p:txBody>
          <a:bodyPr wrap="square" rtlCol="0">
            <a:spAutoFit/>
          </a:bodyPr>
          <a:lstStyle/>
          <a:p>
            <a:pPr algn="ctr"/>
            <a:r>
              <a:rPr lang="en-US" sz="1000" b="1" dirty="0">
                <a:solidFill>
                  <a:srgbClr val="5F5F5F"/>
                </a:solidFill>
              </a:rPr>
              <a:t>Every child deserves a </a:t>
            </a:r>
            <a:r>
              <a:rPr lang="en-US" sz="1000" b="1" dirty="0" smtClean="0">
                <a:solidFill>
                  <a:srgbClr val="5F5F5F"/>
                </a:solidFill>
              </a:rPr>
              <a:t>safe </a:t>
            </a:r>
            <a:r>
              <a:rPr lang="en-US" sz="1000" b="1" dirty="0">
                <a:solidFill>
                  <a:srgbClr val="5F5F5F"/>
                </a:solidFill>
              </a:rPr>
              <a:t>and loving home</a:t>
            </a:r>
            <a:r>
              <a:rPr lang="en-US" sz="1000" b="1" dirty="0" smtClean="0">
                <a:solidFill>
                  <a:srgbClr val="5F5F5F"/>
                </a:solidFill>
              </a:rPr>
              <a:t>.</a:t>
            </a:r>
            <a:endParaRPr lang="en-US" sz="1000" b="1" dirty="0">
              <a:solidFill>
                <a:srgbClr val="5F5F5F"/>
              </a:solidFill>
            </a:endParaRPr>
          </a:p>
        </p:txBody>
      </p:sp>
      <p:sp>
        <p:nvSpPr>
          <p:cNvPr id="10" name="TextBox 9"/>
          <p:cNvSpPr txBox="1"/>
          <p:nvPr/>
        </p:nvSpPr>
        <p:spPr>
          <a:xfrm>
            <a:off x="3731648" y="3429000"/>
            <a:ext cx="1737360" cy="246221"/>
          </a:xfrm>
          <a:prstGeom prst="rect">
            <a:avLst/>
          </a:prstGeom>
          <a:noFill/>
        </p:spPr>
        <p:txBody>
          <a:bodyPr wrap="square" rtlCol="0">
            <a:spAutoFit/>
          </a:bodyPr>
          <a:lstStyle/>
          <a:p>
            <a:pPr algn="ctr"/>
            <a:r>
              <a:rPr lang="en-US" sz="1000" b="1" dirty="0">
                <a:solidFill>
                  <a:srgbClr val="5F5F5F"/>
                </a:solidFill>
              </a:rPr>
              <a:t>Opening Doors to Justice</a:t>
            </a:r>
          </a:p>
        </p:txBody>
      </p:sp>
      <p:sp>
        <p:nvSpPr>
          <p:cNvPr id="11" name="TextBox 10"/>
          <p:cNvSpPr txBox="1"/>
          <p:nvPr/>
        </p:nvSpPr>
        <p:spPr>
          <a:xfrm>
            <a:off x="375036" y="4152840"/>
            <a:ext cx="3017520" cy="400110"/>
          </a:xfrm>
          <a:prstGeom prst="rect">
            <a:avLst/>
          </a:prstGeom>
          <a:noFill/>
        </p:spPr>
        <p:txBody>
          <a:bodyPr wrap="square" rtlCol="0">
            <a:spAutoFit/>
          </a:bodyPr>
          <a:lstStyle/>
          <a:p>
            <a:pPr algn="ctr"/>
            <a:r>
              <a:rPr lang="en-US" sz="1000" b="1" dirty="0">
                <a:solidFill>
                  <a:srgbClr val="5F5F5F"/>
                </a:solidFill>
              </a:rPr>
              <a:t>Protecting courageous immigrant women </a:t>
            </a:r>
            <a:r>
              <a:rPr lang="en-US" sz="1000" b="1" dirty="0" smtClean="0">
                <a:solidFill>
                  <a:srgbClr val="5F5F5F"/>
                </a:solidFill>
              </a:rPr>
              <a:t>and </a:t>
            </a:r>
            <a:r>
              <a:rPr lang="en-US" sz="1000" b="1" dirty="0">
                <a:solidFill>
                  <a:srgbClr val="5F5F5F"/>
                </a:solidFill>
              </a:rPr>
              <a:t>girls who refuse to be victims of </a:t>
            </a:r>
            <a:r>
              <a:rPr lang="en-US" sz="1000" b="1" dirty="0" smtClean="0">
                <a:solidFill>
                  <a:srgbClr val="5F5F5F"/>
                </a:solidFill>
              </a:rPr>
              <a:t>violence</a:t>
            </a:r>
            <a:endParaRPr lang="en-US" sz="1000" b="1" dirty="0">
              <a:solidFill>
                <a:srgbClr val="5F5F5F"/>
              </a:solidFill>
            </a:endParaRPr>
          </a:p>
        </p:txBody>
      </p:sp>
      <p:sp>
        <p:nvSpPr>
          <p:cNvPr id="12" name="TextBox 11"/>
          <p:cNvSpPr txBox="1"/>
          <p:nvPr/>
        </p:nvSpPr>
        <p:spPr>
          <a:xfrm>
            <a:off x="5744664" y="4059972"/>
            <a:ext cx="2743200" cy="400110"/>
          </a:xfrm>
          <a:prstGeom prst="rect">
            <a:avLst/>
          </a:prstGeom>
          <a:noFill/>
        </p:spPr>
        <p:txBody>
          <a:bodyPr wrap="square" rtlCol="0">
            <a:spAutoFit/>
          </a:bodyPr>
          <a:lstStyle/>
          <a:p>
            <a:pPr algn="ctr"/>
            <a:r>
              <a:rPr lang="en-US" sz="1000" b="1" dirty="0">
                <a:solidFill>
                  <a:srgbClr val="5F5F5F"/>
                </a:solidFill>
              </a:rPr>
              <a:t>Helping to break down barriers and achieve improved health and </a:t>
            </a:r>
            <a:r>
              <a:rPr lang="en-US" sz="1000" b="1" dirty="0" smtClean="0">
                <a:solidFill>
                  <a:srgbClr val="5F5F5F"/>
                </a:solidFill>
              </a:rPr>
              <a:t>wellness</a:t>
            </a:r>
            <a:endParaRPr lang="en-US" sz="1000" b="1" dirty="0">
              <a:solidFill>
                <a:srgbClr val="5F5F5F"/>
              </a:solidFill>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396" y="3454446"/>
            <a:ext cx="1828800" cy="681809"/>
          </a:xfrm>
          <a:prstGeom prst="rect">
            <a:avLst/>
          </a:prstGeom>
        </p:spPr>
      </p:pic>
    </p:spTree>
    <p:extLst>
      <p:ext uri="{BB962C8B-B14F-4D97-AF65-F5344CB8AC3E}">
        <p14:creationId xmlns:p14="http://schemas.microsoft.com/office/powerpoint/2010/main" val="1228037006"/>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1371600"/>
            <a:ext cx="6400800" cy="1957637"/>
          </a:xfrm>
          <a:prstGeom prst="rect">
            <a:avLst/>
          </a:prstGeom>
        </p:spPr>
      </p:pic>
      <p:sp>
        <p:nvSpPr>
          <p:cNvPr id="11" name="TextBox 10"/>
          <p:cNvSpPr txBox="1"/>
          <p:nvPr/>
        </p:nvSpPr>
        <p:spPr>
          <a:xfrm>
            <a:off x="1051560" y="3486150"/>
            <a:ext cx="7040880" cy="1143903"/>
          </a:xfrm>
          <a:prstGeom prst="rect">
            <a:avLst/>
          </a:prstGeom>
          <a:noFill/>
        </p:spPr>
        <p:txBody>
          <a:bodyPr wrap="square" lIns="0" tIns="0" rIns="0" bIns="0" rtlCol="0">
            <a:spAutoFit/>
          </a:bodyPr>
          <a:lstStyle/>
          <a:p>
            <a:r>
              <a:rPr lang="en-US" sz="1400" b="1" dirty="0" smtClean="0">
                <a:solidFill>
                  <a:srgbClr val="5F5F5F"/>
                </a:solidFill>
              </a:rPr>
              <a:t>“I </a:t>
            </a:r>
            <a:r>
              <a:rPr lang="en-US" sz="1400" b="1" dirty="0">
                <a:solidFill>
                  <a:srgbClr val="5F5F5F"/>
                </a:solidFill>
              </a:rPr>
              <a:t>am extremely proud of all that our division does to serve our local community. With so many competing responsibilities at work, it is truly amazing how willing our staff is to take the time to assist those less fortunate in such a variety of ways</a:t>
            </a:r>
            <a:r>
              <a:rPr lang="en-US" sz="1400" b="1" dirty="0" smtClean="0">
                <a:solidFill>
                  <a:srgbClr val="5F5F5F"/>
                </a:solidFill>
              </a:rPr>
              <a:t>.”</a:t>
            </a:r>
            <a:endParaRPr lang="en-US" sz="1400" b="1" dirty="0">
              <a:solidFill>
                <a:srgbClr val="5F5F5F"/>
              </a:solidFill>
            </a:endParaRPr>
          </a:p>
          <a:p>
            <a:pPr>
              <a:spcBef>
                <a:spcPts val="1000"/>
              </a:spcBef>
            </a:pPr>
            <a:r>
              <a:rPr lang="en-US" sz="1200" dirty="0" smtClean="0">
                <a:solidFill>
                  <a:srgbClr val="5F5F5F"/>
                </a:solidFill>
              </a:rPr>
              <a:t>Alicia Myara</a:t>
            </a:r>
          </a:p>
          <a:p>
            <a:r>
              <a:rPr lang="en-US" sz="1100" i="1" dirty="0" smtClean="0">
                <a:solidFill>
                  <a:srgbClr val="5F5F5F"/>
                </a:solidFill>
              </a:rPr>
              <a:t>Freddie </a:t>
            </a:r>
            <a:r>
              <a:rPr lang="en-US" sz="1100" i="1" dirty="0">
                <a:solidFill>
                  <a:srgbClr val="5F5F5F"/>
                </a:solidFill>
              </a:rPr>
              <a:t>Mac Senior Vice President and Principal Deputy General </a:t>
            </a:r>
            <a:r>
              <a:rPr lang="en-US" sz="1100" i="1" dirty="0" smtClean="0">
                <a:solidFill>
                  <a:srgbClr val="5F5F5F"/>
                </a:solidFill>
              </a:rPr>
              <a:t>Counsel</a:t>
            </a:r>
            <a:endParaRPr lang="en-US" sz="1100" i="1" dirty="0">
              <a:solidFill>
                <a:srgbClr val="5F5F5F"/>
              </a:solidFill>
            </a:endParaRPr>
          </a:p>
        </p:txBody>
      </p:sp>
      <p:sp>
        <p:nvSpPr>
          <p:cNvPr id="12" name="TextBox 11"/>
          <p:cNvSpPr txBox="1"/>
          <p:nvPr/>
        </p:nvSpPr>
        <p:spPr>
          <a:xfrm rot="16200000">
            <a:off x="6762518" y="2288862"/>
            <a:ext cx="2194560" cy="123111"/>
          </a:xfrm>
          <a:prstGeom prst="rect">
            <a:avLst/>
          </a:prstGeom>
          <a:noFill/>
        </p:spPr>
        <p:txBody>
          <a:bodyPr wrap="square" lIns="0" tIns="0" rIns="0" bIns="0" rtlCol="0">
            <a:spAutoFit/>
          </a:bodyPr>
          <a:lstStyle/>
          <a:p>
            <a:pPr algn="ctr">
              <a:spcBef>
                <a:spcPts val="0"/>
              </a:spcBef>
            </a:pPr>
            <a:r>
              <a:rPr lang="en-US" sz="800" dirty="0" smtClean="0">
                <a:solidFill>
                  <a:srgbClr val="5F5F5F"/>
                </a:solidFill>
              </a:rPr>
              <a:t>Freddie </a:t>
            </a:r>
            <a:r>
              <a:rPr lang="en-US" sz="800" dirty="0">
                <a:solidFill>
                  <a:srgbClr val="5F5F5F"/>
                </a:solidFill>
              </a:rPr>
              <a:t>Mac’s Pro Bono Working Group</a:t>
            </a:r>
            <a:endParaRPr lang="en-US" sz="800" dirty="0" smtClean="0">
              <a:solidFill>
                <a:srgbClr val="5F5F5F"/>
              </a:solidFill>
            </a:endParaRPr>
          </a:p>
        </p:txBody>
      </p:sp>
    </p:spTree>
    <p:extLst>
      <p:ext uri="{BB962C8B-B14F-4D97-AF65-F5344CB8AC3E}">
        <p14:creationId xmlns:p14="http://schemas.microsoft.com/office/powerpoint/2010/main" val="3383850417"/>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352550"/>
            <a:ext cx="8686800" cy="492443"/>
          </a:xfrm>
          <a:prstGeom prst="rect">
            <a:avLst/>
          </a:prstGeom>
          <a:noFill/>
        </p:spPr>
        <p:txBody>
          <a:bodyPr wrap="square" rtlCol="0">
            <a:spAutoFit/>
          </a:bodyPr>
          <a:lstStyle/>
          <a:p>
            <a:pPr algn="ctr"/>
            <a:r>
              <a:rPr lang="en-US" sz="2600" b="1" dirty="0" smtClean="0">
                <a:solidFill>
                  <a:srgbClr val="E3B65A"/>
                </a:solidFill>
                <a:latin typeface="+mj-lt"/>
                <a:ea typeface="Gotham Book" charset="0"/>
                <a:cs typeface="Gotham Book" charset="0"/>
              </a:rPr>
              <a:t>Pro Bono Leader</a:t>
            </a:r>
            <a:endParaRPr lang="en-US" sz="2000" b="1" dirty="0">
              <a:solidFill>
                <a:srgbClr val="33295B"/>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468880"/>
            <a:ext cx="7772400" cy="851108"/>
          </a:xfrm>
          <a:prstGeom prst="rect">
            <a:avLst/>
          </a:prstGeom>
        </p:spPr>
      </p:pic>
    </p:spTree>
    <p:extLst>
      <p:ext uri="{BB962C8B-B14F-4D97-AF65-F5344CB8AC3E}">
        <p14:creationId xmlns:p14="http://schemas.microsoft.com/office/powerpoint/2010/main" val="291929862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352550"/>
            <a:ext cx="8686800" cy="492443"/>
          </a:xfrm>
          <a:prstGeom prst="rect">
            <a:avLst/>
          </a:prstGeom>
          <a:noFill/>
        </p:spPr>
        <p:txBody>
          <a:bodyPr wrap="square" rtlCol="0">
            <a:spAutoFit/>
          </a:bodyPr>
          <a:lstStyle/>
          <a:p>
            <a:pPr algn="ctr"/>
            <a:r>
              <a:rPr lang="en-US" sz="2600" b="1" dirty="0" smtClean="0">
                <a:solidFill>
                  <a:srgbClr val="E3B65A"/>
                </a:solidFill>
                <a:latin typeface="+mj-lt"/>
                <a:ea typeface="Gotham Book" charset="0"/>
                <a:cs typeface="Gotham Book" charset="0"/>
              </a:rPr>
              <a:t>Pro Bono Benefactor</a:t>
            </a:r>
            <a:endParaRPr lang="en-US" sz="2000" b="1" dirty="0">
              <a:solidFill>
                <a:srgbClr val="33295B"/>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398" y="2468880"/>
            <a:ext cx="2425204" cy="822960"/>
          </a:xfrm>
          <a:prstGeom prst="rect">
            <a:avLst/>
          </a:prstGeom>
        </p:spPr>
      </p:pic>
    </p:spTree>
    <p:extLst>
      <p:ext uri="{BB962C8B-B14F-4D97-AF65-F5344CB8AC3E}">
        <p14:creationId xmlns:p14="http://schemas.microsoft.com/office/powerpoint/2010/main" val="372507385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theme/theme1.xml><?xml version="1.0" encoding="utf-8"?>
<a:theme xmlns:a="http://schemas.openxmlformats.org/drawingml/2006/main" name="1_Custom Design">
  <a:themeElements>
    <a:clrScheme name="Custom 15">
      <a:dk1>
        <a:srgbClr val="244033"/>
      </a:dk1>
      <a:lt1>
        <a:srgbClr val="FFFFFF"/>
      </a:lt1>
      <a:dk2>
        <a:srgbClr val="343434"/>
      </a:dk2>
      <a:lt2>
        <a:srgbClr val="E47823"/>
      </a:lt2>
      <a:accent1>
        <a:srgbClr val="34A1A7"/>
      </a:accent1>
      <a:accent2>
        <a:srgbClr val="6AA7AE"/>
      </a:accent2>
      <a:accent3>
        <a:srgbClr val="689776"/>
      </a:accent3>
      <a:accent4>
        <a:srgbClr val="7030A0"/>
      </a:accent4>
      <a:accent5>
        <a:srgbClr val="CC0000"/>
      </a:accent5>
      <a:accent6>
        <a:srgbClr val="99CC00"/>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12058</TotalTime>
  <Words>977</Words>
  <Application>Microsoft Office PowerPoint</Application>
  <PresentationFormat>On-screen Show (16:9)</PresentationFormat>
  <Paragraphs>208</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Gotham Book</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 Bono Institute</dc:title>
  <dc:subject>2013 Annual Conference</dc:subject>
  <dc:creator>El Vikingo Design, Inc.</dc:creator>
  <cp:lastModifiedBy>John Scappini</cp:lastModifiedBy>
  <cp:revision>789</cp:revision>
  <cp:lastPrinted>2015-03-03T15:14:09Z</cp:lastPrinted>
  <dcterms:created xsi:type="dcterms:W3CDTF">2009-10-30T17:09:08Z</dcterms:created>
  <dcterms:modified xsi:type="dcterms:W3CDTF">2019-04-03T20:27:36Z</dcterms:modified>
</cp:coreProperties>
</file>